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Montserrat Black"/>
      <p:bold r:id="rId28"/>
      <p:boldItalic r:id="rId29"/>
    </p:embeddedFont>
    <p:embeddedFont>
      <p:font typeface="Raleway Medium"/>
      <p:regular r:id="rId30"/>
      <p:bold r:id="rId31"/>
      <p:italic r:id="rId32"/>
      <p:boldItalic r:id="rId33"/>
    </p:embeddedFont>
    <p:embeddedFont>
      <p:font typeface="Barlow Light"/>
      <p:regular r:id="rId34"/>
      <p:bold r:id="rId35"/>
      <p:italic r:id="rId36"/>
      <p:boldItalic r:id="rId37"/>
    </p:embeddedFont>
    <p:embeddedFont>
      <p:font typeface="Barlow"/>
      <p:regular r:id="rId38"/>
      <p:bold r:id="rId39"/>
      <p:italic r:id="rId40"/>
      <p:boldItalic r:id="rId41"/>
    </p:embeddedFont>
    <p:embeddedFont>
      <p:font typeface="Open Sans Light"/>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313E3B-9868-4DD4-A1B8-47BFFF0D2AF5}">
  <a:tblStyle styleId="{0D313E3B-9868-4DD4-A1B8-47BFFF0D2A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2" Type="http://schemas.openxmlformats.org/officeDocument/2006/relationships/font" Target="fonts/OpenSansLight-regular.fntdata"/><Relationship Id="rId41" Type="http://schemas.openxmlformats.org/officeDocument/2006/relationships/font" Target="fonts/Barlow-boldItalic.fntdata"/><Relationship Id="rId22" Type="http://schemas.openxmlformats.org/officeDocument/2006/relationships/slide" Target="slides/slide17.xml"/><Relationship Id="rId44" Type="http://schemas.openxmlformats.org/officeDocument/2006/relationships/font" Target="fonts/OpenSansLight-italic.fntdata"/><Relationship Id="rId21" Type="http://schemas.openxmlformats.org/officeDocument/2006/relationships/slide" Target="slides/slide16.xml"/><Relationship Id="rId43" Type="http://schemas.openxmlformats.org/officeDocument/2006/relationships/font" Target="fonts/OpenSansLight-bold.fntdata"/><Relationship Id="rId24" Type="http://schemas.openxmlformats.org/officeDocument/2006/relationships/font" Target="fonts/Raleway-regular.fntdata"/><Relationship Id="rId23" Type="http://schemas.openxmlformats.org/officeDocument/2006/relationships/slide" Target="slides/slide18.xml"/><Relationship Id="rId45" Type="http://schemas.openxmlformats.org/officeDocument/2006/relationships/font" Target="fonts/OpenSans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MontserratBlack-bold.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lack-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Medium-bold.fntdata"/><Relationship Id="rId30" Type="http://schemas.openxmlformats.org/officeDocument/2006/relationships/font" Target="fonts/RalewayMedium-regular.fntdata"/><Relationship Id="rId11" Type="http://schemas.openxmlformats.org/officeDocument/2006/relationships/slide" Target="slides/slide6.xml"/><Relationship Id="rId33" Type="http://schemas.openxmlformats.org/officeDocument/2006/relationships/font" Target="fonts/RalewayMedium-boldItalic.fntdata"/><Relationship Id="rId10" Type="http://schemas.openxmlformats.org/officeDocument/2006/relationships/slide" Target="slides/slide5.xml"/><Relationship Id="rId32" Type="http://schemas.openxmlformats.org/officeDocument/2006/relationships/font" Target="fonts/RalewayMedium-italic.fntdata"/><Relationship Id="rId13" Type="http://schemas.openxmlformats.org/officeDocument/2006/relationships/slide" Target="slides/slide8.xml"/><Relationship Id="rId35" Type="http://schemas.openxmlformats.org/officeDocument/2006/relationships/font" Target="fonts/BarlowLight-bold.fntdata"/><Relationship Id="rId12" Type="http://schemas.openxmlformats.org/officeDocument/2006/relationships/slide" Target="slides/slide7.xml"/><Relationship Id="rId34" Type="http://schemas.openxmlformats.org/officeDocument/2006/relationships/font" Target="fonts/BarlowLight-regular.fntdata"/><Relationship Id="rId15" Type="http://schemas.openxmlformats.org/officeDocument/2006/relationships/slide" Target="slides/slide10.xml"/><Relationship Id="rId37" Type="http://schemas.openxmlformats.org/officeDocument/2006/relationships/font" Target="fonts/BarlowLight-boldItalic.fntdata"/><Relationship Id="rId14" Type="http://schemas.openxmlformats.org/officeDocument/2006/relationships/slide" Target="slides/slide9.xml"/><Relationship Id="rId36" Type="http://schemas.openxmlformats.org/officeDocument/2006/relationships/font" Target="fonts/BarlowLight-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f8881b19f_0_0: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af8881b19f_0_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721ea9c43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721ea9c43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Optical fiber is a very thin strand of pure glass that acts as a waveguide for light over long distances. It uses a principle known as total internal reflection.</a:t>
            </a:r>
            <a:endParaRPr sz="1450">
              <a:solidFill>
                <a:srgbClr val="373A3C"/>
              </a:solidFill>
              <a:highlight>
                <a:srgbClr val="FFFFFF"/>
              </a:highlight>
            </a:endParaRPr>
          </a:p>
          <a:p>
            <a:pPr indent="0" lvl="0" marL="0" rtl="0" algn="l">
              <a:lnSpc>
                <a:spcPct val="100000"/>
              </a:lnSpc>
              <a:spcBef>
                <a:spcPts val="0"/>
              </a:spcBef>
              <a:spcAft>
                <a:spcPts val="0"/>
              </a:spcAft>
              <a:buNone/>
            </a:pPr>
            <a:r>
              <a:t/>
            </a:r>
            <a:endParaRPr sz="1450">
              <a:solidFill>
                <a:srgbClr val="373A3C"/>
              </a:solidFill>
              <a:highlight>
                <a:srgbClr val="FFFFFF"/>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Fiber optic cable is actually composed of two layers of glass: The core, which carries the actual light signal, and the cladding, which is a layer of glass surrounding the core. The cladding has a lower refractive index than the core. This causes Total Internal Reflection within the core. Most fibers operate in duplex pairs: one fiber is used to transmit and the other is used to receive. But it is possible to send both signals over a single strand.</a:t>
            </a:r>
            <a:endParaRPr sz="1450">
              <a:solidFill>
                <a:srgbClr val="373A3C"/>
              </a:solidFill>
              <a:highlight>
                <a:srgbClr val="FFFFFF"/>
              </a:highlight>
            </a:endParaRPr>
          </a:p>
          <a:p>
            <a:pPr indent="0" lvl="0" marL="914400" rtl="0" algn="l">
              <a:lnSpc>
                <a:spcPct val="100000"/>
              </a:lnSpc>
              <a:spcBef>
                <a:spcPts val="0"/>
              </a:spcBef>
              <a:spcAft>
                <a:spcPts val="0"/>
              </a:spcAft>
              <a:buNone/>
            </a:pPr>
            <a:r>
              <a:t/>
            </a:r>
            <a:endParaRPr sz="1450">
              <a:solidFill>
                <a:srgbClr val="373A3C"/>
              </a:solidFill>
              <a:highlight>
                <a:schemeClr val="lt1"/>
              </a:highlight>
            </a:endParaRPr>
          </a:p>
          <a:p>
            <a:pPr indent="0" lvl="0" marL="9144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Because fiber-optic cable transmits digital signals using light impulses rather than electricity, it’s immune to EMI(Electromagnetic interference) and RFI (Radio frequency interference). Fiber cable allows light impulses to be carried on either a glass or a plastic core. Glass can carry the signal a greater distance, but plastic costs less.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Although fiber-optic cable may sound like the solution to many problems, it has its advantages and disadvantages just like the other cable types.</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21ea9c435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721ea9c43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Optical fibers carry light signals down them in what are called </a:t>
            </a:r>
            <a:r>
              <a:rPr b="1" lang="tr-TR" sz="1450">
                <a:solidFill>
                  <a:srgbClr val="373A3C"/>
                </a:solidFill>
                <a:highlight>
                  <a:srgbClr val="FFFFFF"/>
                </a:highlight>
              </a:rPr>
              <a:t>modes</a:t>
            </a:r>
            <a:r>
              <a:rPr lang="tr-TR" sz="1450">
                <a:solidFill>
                  <a:srgbClr val="373A3C"/>
                </a:solidFill>
                <a:highlight>
                  <a:srgbClr val="FFFFFF"/>
                </a:highlight>
              </a:rPr>
              <a:t>. It just means different ways of traveling: a mode is simply the path that a light beam follows down the fiber. One mode is to go straight down the middle of the fiber. Another is to bounce down the fiber at a shallow angle. Other modes involve bouncing down the fiber at other angles, more or less steep.</a:t>
            </a:r>
            <a:endParaRPr sz="1450">
              <a:solidFill>
                <a:srgbClr val="373A3C"/>
              </a:solidFill>
              <a:highlight>
                <a:srgbClr val="FFFFFF"/>
              </a:highlight>
            </a:endParaRPr>
          </a:p>
          <a:p>
            <a:pPr indent="0" lvl="0" marL="457200" rtl="0" algn="l">
              <a:lnSpc>
                <a:spcPct val="100000"/>
              </a:lnSpc>
              <a:spcBef>
                <a:spcPts val="0"/>
              </a:spcBef>
              <a:spcAft>
                <a:spcPts val="0"/>
              </a:spcAft>
              <a:buNone/>
            </a:pPr>
            <a:r>
              <a:t/>
            </a:r>
            <a:endParaRPr sz="1450">
              <a:solidFill>
                <a:srgbClr val="373A3C"/>
              </a:solidFill>
              <a:highlight>
                <a:srgbClr val="FFFFFF"/>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The simplest type of optical fiber is called single-mode. It has a very thin core. In a single-mode fiber, all signals travel straight down the middle without bouncing off the edges. Cable TV, Internet, and telephone signals are generally carried by single-mode fibers, wrapped together into a huge bundle. Cables like this can send information over 100 km (60 miles).</a:t>
            </a:r>
            <a:endParaRPr sz="1450">
              <a:solidFill>
                <a:srgbClr val="373A3C"/>
              </a:solidFill>
              <a:highlight>
                <a:srgbClr val="FFFFFF"/>
              </a:highlight>
            </a:endParaRPr>
          </a:p>
          <a:p>
            <a:pPr indent="0" lvl="0" marL="457200" rtl="0" algn="l">
              <a:lnSpc>
                <a:spcPct val="100000"/>
              </a:lnSpc>
              <a:spcBef>
                <a:spcPts val="0"/>
              </a:spcBef>
              <a:spcAft>
                <a:spcPts val="0"/>
              </a:spcAft>
              <a:buNone/>
            </a:pPr>
            <a:r>
              <a:t/>
            </a:r>
            <a:endParaRPr sz="1450">
              <a:solidFill>
                <a:srgbClr val="373A3C"/>
              </a:solidFill>
              <a:highlight>
                <a:srgbClr val="FFFFFF"/>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Another type of fiber-optic cable is called multi-mode. Each optical fiber in a multi-mode cable is about 10 times bigger than one in a single-mode cable. This means light beams can travel through the core by following a variety of different paths (yellow, orange, blue, and cyan lines)—in other words, in multiple different modes. Multi-mode cables can send information only over relatively short distances and are used (among other things) to link computer networks together.</a:t>
            </a:r>
            <a:endParaRPr sz="1450">
              <a:solidFill>
                <a:srgbClr val="373A3C"/>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721ea9c435_0_1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721ea9c435_0_1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 </a:t>
            </a:r>
            <a:r>
              <a:rPr b="1" lang="tr-TR" sz="1450">
                <a:solidFill>
                  <a:srgbClr val="373A3C"/>
                </a:solidFill>
                <a:highlight>
                  <a:schemeClr val="lt1"/>
                </a:highlight>
              </a:rPr>
              <a:t>media converter</a:t>
            </a:r>
            <a:r>
              <a:rPr lang="tr-TR" sz="1450">
                <a:solidFill>
                  <a:srgbClr val="373A3C"/>
                </a:solidFill>
                <a:highlight>
                  <a:schemeClr val="lt1"/>
                </a:highlight>
              </a:rPr>
              <a:t>, in the context of network hardware, is a cost-effective and flexible device intended to implement and optimize fiber links in every kind of network. Among media converters, the most often used type is a device that works as a transceiver, which converts the electrical signal utilized in copper unshielded twisted pair (UTP) network cabling to light waves used for fiber optic cabling. It is essential to have the fiber optic connectivity if the distance between two network devices is greater than the copper cabling's transmission distance.</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The copper-to-fiber conversion carried out by a media converter allows two network devices having copper ports to be connected across long distances by means of fiber optic cabling.</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214973138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7214973138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Based on the type of cable or fiber you choose and the network that it’s installed in, network administrators can control the speed of a network to meet the network’s traffic demands.</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a:t>Admins usually permit or would like to have, transmission speeds of up to 10 Gbps or higher on the core areas of their networks that connect various network segments. In the distribution and access areas, where users connect to switches, it’s typically 100 Mbps per connection, but transmission speeds are creeping up because the traffic demand is getting higher.</a:t>
            </a:r>
            <a:endParaRPr sz="1400"/>
          </a:p>
          <a:p>
            <a:pPr indent="0" lvl="0" marL="0" rtl="0" algn="l">
              <a:lnSpc>
                <a:spcPct val="100000"/>
              </a:lnSpc>
              <a:spcBef>
                <a:spcPts val="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21ea9c435_0_1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721ea9c435_0_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Deciding factors used in choosing what cable type to use often come down to the topology of a network and the distance between its components. Some network technologies can run much farther than others without communication errors, but all network communication technologies are prone to attenuation—the degradation of a signal due to the medium itself and the distance signals have to travel. Some cable types suffer from attenuation more than others. For instance, any network using twisted-pair cable should have a maximum segment length of only 328 feet (100 meters).</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721ea9c435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721ea9c43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tr-TR" sz="1400"/>
              <a:t>Simplex mode:</a:t>
            </a:r>
            <a:endParaRPr b="1" sz="1400"/>
          </a:p>
          <a:p>
            <a:pPr indent="0" lvl="0" marL="0" rtl="0" algn="l">
              <a:lnSpc>
                <a:spcPct val="100000"/>
              </a:lnSpc>
              <a:spcBef>
                <a:spcPts val="0"/>
              </a:spcBef>
              <a:spcAft>
                <a:spcPts val="0"/>
              </a:spcAft>
              <a:buNone/>
            </a:pPr>
            <a:r>
              <a:rPr lang="tr-TR" sz="1400"/>
              <a:t>In simplex mode, Sender can send the data but can’t receive any data. It is a unidirectional communication.</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tr-TR" sz="1400"/>
              <a:t>Half-duplex mode:</a:t>
            </a:r>
            <a:endParaRPr b="1" sz="1400"/>
          </a:p>
          <a:p>
            <a:pPr indent="0" lvl="0" marL="0" rtl="0" algn="l">
              <a:lnSpc>
                <a:spcPct val="100000"/>
              </a:lnSpc>
              <a:spcBef>
                <a:spcPts val="0"/>
              </a:spcBef>
              <a:spcAft>
                <a:spcPts val="0"/>
              </a:spcAft>
              <a:buNone/>
            </a:pPr>
            <a:r>
              <a:rPr lang="tr-TR" sz="1400"/>
              <a:t>In half duplex mode, Sender can send the data and also can receive the data but one at a time. It is two-way directional communication but one at a time.</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b="1" lang="tr-TR" sz="1400"/>
              <a:t>Full duplex mode:</a:t>
            </a:r>
            <a:endParaRPr b="1" sz="1400"/>
          </a:p>
          <a:p>
            <a:pPr indent="0" lvl="0" marL="0" rtl="0" algn="l">
              <a:lnSpc>
                <a:spcPct val="100000"/>
              </a:lnSpc>
              <a:spcBef>
                <a:spcPts val="0"/>
              </a:spcBef>
              <a:spcAft>
                <a:spcPts val="0"/>
              </a:spcAft>
              <a:buNone/>
            </a:pPr>
            <a:r>
              <a:rPr lang="tr-TR" sz="1400"/>
              <a:t>In full duplex mode, Sender can send the data and also can receive the data simultaneously. It is two-way directional communication simultaneously.</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f8881b1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2af8881b19f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Coaxial cable</a:t>
            </a:r>
            <a:r>
              <a:rPr lang="tr-TR" sz="1450">
                <a:solidFill>
                  <a:srgbClr val="373A3C"/>
                </a:solidFill>
                <a:highlight>
                  <a:schemeClr val="lt1"/>
                </a:highlight>
              </a:rPr>
              <a:t> is a type of copper cable specially built with a metal shield and other components engineered to block signal interference. It is primarily used by cable TV companies to connect their satellite antenna facilities to customer homes and businesses. It is also sometimes used by telephone companies to connect central offices to telephone poles near customers. Some homes and offices use coaxial cable, too, but its widespread use as an Ethernet connectivity medium in enterprises and data centers has been supplanted by the deployment of twisted pair cabling.</a:t>
            </a:r>
            <a:endParaRPr sz="1450">
              <a:solidFill>
                <a:srgbClr val="373A3C"/>
              </a:solidFill>
              <a:highlight>
                <a:schemeClr val="lt1"/>
              </a:highlight>
            </a:endParaRPr>
          </a:p>
          <a:p>
            <a:pPr indent="0" lvl="0" marL="0" rtl="0" algn="l">
              <a:lnSpc>
                <a:spcPct val="100000"/>
              </a:lnSpc>
              <a:spcBef>
                <a:spcPts val="0"/>
              </a:spcBef>
              <a:spcAft>
                <a:spcPts val="0"/>
              </a:spcAft>
              <a:buSzPts val="1400"/>
              <a:buNone/>
            </a:pPr>
            <a:r>
              <a:t/>
            </a:r>
            <a:endParaRPr b="1"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Advantages of coaxial cable</a:t>
            </a:r>
            <a:endParaRPr b="1"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Inexpensive</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Easy to wire and install</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Easy to expand</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Good resistance to EMI (Electromagnetic Interference)</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Up to 10Mbps capacity</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Durable</a:t>
            </a:r>
            <a:endParaRPr sz="1450">
              <a:solidFill>
                <a:srgbClr val="373A3C"/>
              </a:solidFill>
              <a:highlight>
                <a:schemeClr val="lt1"/>
              </a:highlight>
            </a:endParaRPr>
          </a:p>
          <a:p>
            <a:pPr indent="0" lvl="0" marL="0" rtl="0" algn="l">
              <a:lnSpc>
                <a:spcPct val="100000"/>
              </a:lnSpc>
              <a:spcBef>
                <a:spcPts val="0"/>
              </a:spcBef>
              <a:spcAft>
                <a:spcPts val="0"/>
              </a:spcAft>
              <a:buSzPts val="1400"/>
              <a:buNone/>
            </a:pPr>
            <a:r>
              <a:t/>
            </a:r>
            <a:endParaRPr b="1"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221b35292_0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7221b3529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Thin Ethernet (also referred to as </a:t>
            </a:r>
            <a:r>
              <a:rPr i="1" lang="tr-TR" sz="1450">
                <a:solidFill>
                  <a:srgbClr val="373A3C"/>
                </a:solidFill>
                <a:highlight>
                  <a:srgbClr val="FFFFFF"/>
                </a:highlight>
              </a:rPr>
              <a:t>Thinnet</a:t>
            </a:r>
            <a:r>
              <a:rPr lang="tr-TR" sz="1450">
                <a:solidFill>
                  <a:srgbClr val="373A3C"/>
                </a:solidFill>
                <a:highlight>
                  <a:srgbClr val="FFFFFF"/>
                </a:highlight>
              </a:rPr>
              <a:t> or </a:t>
            </a:r>
            <a:r>
              <a:rPr i="1" lang="tr-TR" sz="1450">
                <a:solidFill>
                  <a:srgbClr val="373A3C"/>
                </a:solidFill>
                <a:highlight>
                  <a:srgbClr val="FFFFFF"/>
                </a:highlight>
              </a:rPr>
              <a:t>10Base2</a:t>
            </a:r>
            <a:r>
              <a:rPr lang="tr-TR" sz="1450">
                <a:solidFill>
                  <a:srgbClr val="373A3C"/>
                </a:solidFill>
                <a:highlight>
                  <a:srgbClr val="FFFFFF"/>
                </a:highlight>
              </a:rPr>
              <a:t>) and Thick Ethernet (also referred to as </a:t>
            </a:r>
            <a:r>
              <a:rPr i="1" lang="tr-TR" sz="1450">
                <a:solidFill>
                  <a:srgbClr val="373A3C"/>
                </a:solidFill>
                <a:highlight>
                  <a:srgbClr val="FFFFFF"/>
                </a:highlight>
              </a:rPr>
              <a:t>Thicknet</a:t>
            </a:r>
            <a:r>
              <a:rPr lang="tr-TR" sz="1450">
                <a:solidFill>
                  <a:srgbClr val="373A3C"/>
                </a:solidFill>
                <a:highlight>
                  <a:srgbClr val="FFFFFF"/>
                </a:highlight>
              </a:rPr>
              <a:t> or </a:t>
            </a:r>
            <a:r>
              <a:rPr i="1" lang="tr-TR" sz="1450">
                <a:solidFill>
                  <a:srgbClr val="373A3C"/>
                </a:solidFill>
                <a:highlight>
                  <a:srgbClr val="FFFFFF"/>
                </a:highlight>
              </a:rPr>
              <a:t>10Base5</a:t>
            </a:r>
            <a:r>
              <a:rPr lang="tr-TR" sz="1450">
                <a:solidFill>
                  <a:srgbClr val="373A3C"/>
                </a:solidFill>
                <a:highlight>
                  <a:srgbClr val="FFFFFF"/>
                </a:highlight>
              </a:rPr>
              <a:t> are coaxial cable types. They have the same properties except for the thickness of the cables is different.</a:t>
            </a:r>
            <a:endParaRPr sz="1450">
              <a:solidFill>
                <a:srgbClr val="373A3C"/>
              </a:solidFill>
              <a:highlight>
                <a:srgbClr val="FFFFFF"/>
              </a:highlight>
            </a:endParaRPr>
          </a:p>
          <a:p>
            <a:pPr indent="0" lvl="0" marL="457200" rtl="0" algn="l">
              <a:lnSpc>
                <a:spcPct val="100000"/>
              </a:lnSpc>
              <a:spcBef>
                <a:spcPts val="0"/>
              </a:spcBef>
              <a:spcAft>
                <a:spcPts val="0"/>
              </a:spcAft>
              <a:buNone/>
            </a:pPr>
            <a:r>
              <a:t/>
            </a:r>
            <a:endParaRPr sz="1450">
              <a:solidFill>
                <a:srgbClr val="373A3C"/>
              </a:solidFill>
              <a:highlight>
                <a:srgbClr val="FFFFFF"/>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Thicknet and thinnet are used in Ethernet implementations.</a:t>
            </a:r>
            <a:endParaRPr sz="1450">
              <a:solidFill>
                <a:srgbClr val="373A3C"/>
              </a:solidFill>
              <a:highlight>
                <a:srgbClr val="FFFFFF"/>
              </a:highlight>
            </a:endParaRPr>
          </a:p>
          <a:p>
            <a:pPr indent="0" lvl="0" marL="457200" rtl="0" algn="l">
              <a:lnSpc>
                <a:spcPct val="100000"/>
              </a:lnSpc>
              <a:spcBef>
                <a:spcPts val="0"/>
              </a:spcBef>
              <a:spcAft>
                <a:spcPts val="0"/>
              </a:spcAft>
              <a:buNone/>
            </a:pPr>
            <a:r>
              <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b="1" sz="1450">
              <a:solidFill>
                <a:srgbClr val="373A3C"/>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221b35292_0_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7221b3529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Twisted-pair cable</a:t>
            </a:r>
            <a:r>
              <a:rPr lang="tr-TR" sz="1450">
                <a:solidFill>
                  <a:srgbClr val="373A3C"/>
                </a:solidFill>
                <a:highlight>
                  <a:schemeClr val="lt1"/>
                </a:highlight>
              </a:rPr>
              <a:t> is the most common type of cabling you can see in today's Local Area Networks (LAN) networks. A pair of wires forms a circuit that can transmit data. The pairs are twisted to provide protection against crosstalk. Crosstalk is the undesired signal noise generated by the electromagnetic fields of the adjacent wires.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When a wire is carrying a current, the current creates a magnetic field around the wire. This field can interfere with signals on nearby wires. To eliminate this, pairs of wires carry signals in opposite directions, so that the two magnetic fields also occur in opposite directions and cancel each other out. This process is known as cancellation.</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Two types of twisted pair cables are </a:t>
            </a:r>
            <a:r>
              <a:rPr b="1" lang="tr-TR" sz="1450">
                <a:solidFill>
                  <a:srgbClr val="373A3C"/>
                </a:solidFill>
                <a:highlight>
                  <a:schemeClr val="lt1"/>
                </a:highlight>
              </a:rPr>
              <a:t>Unshielded Twisted Pair (UTP)</a:t>
            </a:r>
            <a:r>
              <a:rPr lang="tr-TR" sz="1450">
                <a:solidFill>
                  <a:srgbClr val="373A3C"/>
                </a:solidFill>
                <a:highlight>
                  <a:schemeClr val="lt1"/>
                </a:highlight>
              </a:rPr>
              <a:t> and </a:t>
            </a:r>
            <a:r>
              <a:rPr b="1" lang="tr-TR" sz="1450">
                <a:solidFill>
                  <a:srgbClr val="373A3C"/>
                </a:solidFill>
                <a:highlight>
                  <a:schemeClr val="lt1"/>
                </a:highlight>
              </a:rPr>
              <a:t>Shielded Twisted Pair (STP)</a:t>
            </a:r>
            <a:r>
              <a:rPr lang="tr-TR" sz="1450">
                <a:solidFill>
                  <a:srgbClr val="373A3C"/>
                </a:solidFill>
                <a:highlight>
                  <a:schemeClr val="lt1"/>
                </a:highlight>
              </a:rPr>
              <a:t>.</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Unshielded Twisted Pair (UTP)</a:t>
            </a:r>
            <a:r>
              <a:rPr lang="tr-TR" sz="1450">
                <a:solidFill>
                  <a:srgbClr val="373A3C"/>
                </a:solidFill>
                <a:highlight>
                  <a:schemeClr val="lt1"/>
                </a:highlight>
              </a:rPr>
              <a:t> cable is the most common networking media. Unshielded Twisted Pair (UTP) consists of four pairs of thin, copper wires covered in color-coded plastic insulation that are twisted together. The wire pairs are then covered with a plastic outer jacket. </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Shielded Twisted Pair (STP)</a:t>
            </a:r>
            <a:r>
              <a:rPr lang="tr-TR" sz="1450">
                <a:solidFill>
                  <a:srgbClr val="373A3C"/>
                </a:solidFill>
                <a:highlight>
                  <a:schemeClr val="lt1"/>
                </a:highlight>
              </a:rPr>
              <a:t> cables additionally have an overall conducting metallic shields covering four twisted pair wires. There may be another conducting metallic shields covering individual twisted pairs also. These metallic shields blocks out electromagnetic interference to prevent unwanted noise from the communication circuit.</a:t>
            </a:r>
            <a:endParaRPr sz="1450">
              <a:solidFill>
                <a:srgbClr val="373A3C"/>
              </a:solidFill>
              <a:highlight>
                <a:schemeClr val="lt1"/>
              </a:highlight>
            </a:endParaRPr>
          </a:p>
          <a:p>
            <a:pPr indent="0" lvl="0" marL="9144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This cable type is the most common today for the following reasons:</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It’s cheaper than other types of cabling.</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It’s easy to work with. Easy to bend.</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It allows transmission rates that were impossible 10 years ago.</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221b35292_0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7221b35292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cable types are described using a code that follows this format: N &lt;Signaling&gt; X. The N refers to the signaling rate in megabits per second. &lt;Signaling&gt; stands for the signaling type—either baseband or broadband—and the X is a unique identifier for a specific Ethernet cabling scheme.</a:t>
            </a:r>
            <a:endParaRPr sz="1450">
              <a:solidFill>
                <a:srgbClr val="373A3C"/>
              </a:solidFill>
              <a:highlight>
                <a:schemeClr val="lt1"/>
              </a:highlight>
            </a:endParaRPr>
          </a:p>
          <a:p>
            <a:pPr indent="0" lvl="0" marL="9144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Here’s a common example: 100Base-X. The 100 tells us that the transmission speed is 100 Mb, or 100 megabits. The X value can mean several different things; for example, </a:t>
            </a:r>
            <a:endParaRPr sz="1450">
              <a:solidFill>
                <a:srgbClr val="373A3C"/>
              </a:solidFill>
              <a:highlight>
                <a:schemeClr val="lt1"/>
              </a:highlight>
            </a:endParaRPr>
          </a:p>
          <a:p>
            <a:pPr indent="0" lvl="0" marL="914400" rtl="0" algn="l">
              <a:lnSpc>
                <a:spcPct val="100000"/>
              </a:lnSpc>
              <a:spcBef>
                <a:spcPts val="0"/>
              </a:spcBef>
              <a:spcAft>
                <a:spcPts val="0"/>
              </a:spcAft>
              <a:buNone/>
            </a:pPr>
            <a:r>
              <a:rPr lang="tr-TR" sz="1450">
                <a:solidFill>
                  <a:srgbClr val="373A3C"/>
                </a:solidFill>
                <a:highlight>
                  <a:schemeClr val="lt1"/>
                </a:highlight>
              </a:rPr>
              <a:t>a T is short for twisted-pair</a:t>
            </a:r>
            <a:endParaRPr sz="1450">
              <a:solidFill>
                <a:srgbClr val="373A3C"/>
              </a:solidFill>
              <a:highlight>
                <a:schemeClr val="lt1"/>
              </a:highlight>
            </a:endParaRPr>
          </a:p>
          <a:p>
            <a:pPr indent="0" lvl="0" marL="914400" rtl="0" algn="l">
              <a:lnSpc>
                <a:spcPct val="100000"/>
              </a:lnSpc>
              <a:spcBef>
                <a:spcPts val="0"/>
              </a:spcBef>
              <a:spcAft>
                <a:spcPts val="0"/>
              </a:spcAft>
              <a:buNone/>
            </a:pPr>
            <a:r>
              <a:rPr lang="tr-TR" sz="1450">
                <a:solidFill>
                  <a:srgbClr val="373A3C"/>
                </a:solidFill>
                <a:highlight>
                  <a:schemeClr val="lt1"/>
                </a:highlight>
              </a:rPr>
              <a:t>F is short for fiber</a:t>
            </a:r>
            <a:endParaRPr sz="1450">
              <a:solidFill>
                <a:srgbClr val="373A3C"/>
              </a:solidFill>
              <a:highlight>
                <a:schemeClr val="lt1"/>
              </a:highlight>
            </a:endParaRPr>
          </a:p>
          <a:p>
            <a:pPr indent="0" lvl="0" marL="914400" rtl="0" algn="l">
              <a:lnSpc>
                <a:spcPct val="100000"/>
              </a:lnSpc>
              <a:spcBef>
                <a:spcPts val="0"/>
              </a:spcBef>
              <a:spcAft>
                <a:spcPts val="0"/>
              </a:spcAft>
              <a:buNone/>
            </a:pPr>
            <a:r>
              <a:rPr lang="tr-TR" sz="1450">
                <a:solidFill>
                  <a:srgbClr val="373A3C"/>
                </a:solidFill>
                <a:highlight>
                  <a:schemeClr val="lt1"/>
                </a:highlight>
              </a:rPr>
              <a:t>5 means thicknet</a:t>
            </a:r>
            <a:endParaRPr sz="1450">
              <a:solidFill>
                <a:srgbClr val="373A3C"/>
              </a:solidFill>
              <a:highlight>
                <a:schemeClr val="lt1"/>
              </a:highlight>
            </a:endParaRPr>
          </a:p>
          <a:p>
            <a:pPr indent="0" lvl="0" marL="914400" rtl="0" algn="l">
              <a:lnSpc>
                <a:spcPct val="100000"/>
              </a:lnSpc>
              <a:spcBef>
                <a:spcPts val="0"/>
              </a:spcBef>
              <a:spcAft>
                <a:spcPts val="0"/>
              </a:spcAft>
              <a:buNone/>
            </a:pPr>
            <a:r>
              <a:rPr lang="tr-TR" sz="1450">
                <a:solidFill>
                  <a:srgbClr val="373A3C"/>
                </a:solidFill>
                <a:highlight>
                  <a:schemeClr val="lt1"/>
                </a:highlight>
              </a:rPr>
              <a:t>2 means thinnet</a:t>
            </a:r>
            <a:endParaRPr sz="1450">
              <a:solidFill>
                <a:srgbClr val="373A3C"/>
              </a:solidFill>
              <a:highlight>
                <a:schemeClr val="lt1"/>
              </a:highlight>
            </a:endParaRPr>
          </a:p>
          <a:p>
            <a:pPr indent="0" lvl="0" marL="914400" rtl="0" algn="l">
              <a:lnSpc>
                <a:spcPct val="100000"/>
              </a:lnSpc>
              <a:spcBef>
                <a:spcPts val="0"/>
              </a:spcBef>
              <a:spcAft>
                <a:spcPts val="0"/>
              </a:spcAft>
              <a:buNone/>
            </a:pPr>
            <a:r>
              <a:t/>
            </a:r>
            <a:endParaRPr sz="1450">
              <a:solidFill>
                <a:srgbClr val="373A3C"/>
              </a:solidFill>
              <a:highlight>
                <a:schemeClr val="lt1"/>
              </a:highlight>
            </a:endParaRPr>
          </a:p>
          <a:p>
            <a:pPr indent="0" lvl="0" marL="9144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21ea9c4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721ea9c43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OBJECT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1814730" y="1484742"/>
            <a:ext cx="5518295" cy="1834931"/>
          </a:xfrm>
          <a:prstGeom prst="rect">
            <a:avLst/>
          </a:prstGeom>
          <a:noFill/>
          <a:ln>
            <a:noFill/>
          </a:ln>
        </p:spPr>
      </p:pic>
      <p:sp>
        <p:nvSpPr>
          <p:cNvPr id="52" name="Google Shape;52;p13"/>
          <p:cNvSpPr/>
          <p:nvPr/>
        </p:nvSpPr>
        <p:spPr>
          <a:xfrm rot="10800000">
            <a:off x="7905008" y="-7073"/>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 name="Google Shape;53;p13"/>
          <p:cNvSpPr/>
          <p:nvPr/>
        </p:nvSpPr>
        <p:spPr>
          <a:xfrm rot="-5400000">
            <a:off x="7890180" y="3894031"/>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 name="Google Shape;54;p13"/>
          <p:cNvSpPr/>
          <p:nvPr/>
        </p:nvSpPr>
        <p:spPr>
          <a:xfrm>
            <a:off x="-6787" y="3889440"/>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 name="Google Shape;55;p13"/>
          <p:cNvSpPr/>
          <p:nvPr/>
        </p:nvSpPr>
        <p:spPr>
          <a:xfrm rot="5400000">
            <a:off x="613" y="-15462"/>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OBJECT_3">
    <p:spTree>
      <p:nvGrpSpPr>
        <p:cNvPr id="56" name="Shape 56"/>
        <p:cNvGrpSpPr/>
        <p:nvPr/>
      </p:nvGrpSpPr>
      <p:grpSpPr>
        <a:xfrm>
          <a:off x="0" y="0"/>
          <a:ext cx="0" cy="0"/>
          <a:chOff x="0" y="0"/>
          <a:chExt cx="0" cy="0"/>
        </a:xfrm>
      </p:grpSpPr>
      <p:sp>
        <p:nvSpPr>
          <p:cNvPr id="57" name="Google Shape;57;p14"/>
          <p:cNvSpPr/>
          <p:nvPr/>
        </p:nvSpPr>
        <p:spPr>
          <a:xfrm>
            <a:off x="0" y="3664380"/>
            <a:ext cx="1878425" cy="1479219"/>
          </a:xfrm>
          <a:custGeom>
            <a:rect b="b" l="l" r="r" t="t"/>
            <a:pathLst>
              <a:path extrusionOk="0" h="84298" w="107048">
                <a:moveTo>
                  <a:pt x="74954" y="0"/>
                </a:moveTo>
                <a:lnTo>
                  <a:pt x="107048" y="31282"/>
                </a:lnTo>
                <a:lnTo>
                  <a:pt x="54032" y="84298"/>
                </a:lnTo>
                <a:lnTo>
                  <a:pt x="0" y="84095"/>
                </a:lnTo>
                <a:lnTo>
                  <a:pt x="0" y="74142"/>
                </a:lnTo>
                <a:close/>
              </a:path>
            </a:pathLst>
          </a:custGeom>
          <a:solidFill>
            <a:srgbClr val="635EA7"/>
          </a:solidFill>
          <a:ln>
            <a:noFill/>
          </a:ln>
        </p:spPr>
      </p:sp>
      <p:cxnSp>
        <p:nvCxnSpPr>
          <p:cNvPr id="58" name="Google Shape;58;p14"/>
          <p:cNvCxnSpPr/>
          <p:nvPr/>
        </p:nvCxnSpPr>
        <p:spPr>
          <a:xfrm>
            <a:off x="1840222" y="3332189"/>
            <a:ext cx="1820400" cy="1811400"/>
          </a:xfrm>
          <a:prstGeom prst="straightConnector1">
            <a:avLst/>
          </a:prstGeom>
          <a:noFill/>
          <a:ln cap="flat" cmpd="sng" w="28575">
            <a:solidFill>
              <a:srgbClr val="595959"/>
            </a:solidFill>
            <a:prstDash val="solid"/>
            <a:round/>
            <a:headEnd len="sm" w="sm" type="none"/>
            <a:tailEnd len="sm" w="sm" type="none"/>
          </a:ln>
        </p:spPr>
      </p:cxnSp>
      <p:cxnSp>
        <p:nvCxnSpPr>
          <p:cNvPr id="59" name="Google Shape;59;p14"/>
          <p:cNvCxnSpPr/>
          <p:nvPr/>
        </p:nvCxnSpPr>
        <p:spPr>
          <a:xfrm>
            <a:off x="1828853"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0" name="Google Shape;60;p14"/>
          <p:cNvCxnSpPr/>
          <p:nvPr/>
        </p:nvCxnSpPr>
        <p:spPr>
          <a:xfrm>
            <a:off x="1675259"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1" name="Google Shape;61;p14"/>
          <p:cNvCxnSpPr/>
          <p:nvPr/>
        </p:nvCxnSpPr>
        <p:spPr>
          <a:xfrm>
            <a:off x="1528068"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2" name="Google Shape;62;p14"/>
          <p:cNvCxnSpPr/>
          <p:nvPr/>
        </p:nvCxnSpPr>
        <p:spPr>
          <a:xfrm>
            <a:off x="1355208" y="3472325"/>
            <a:ext cx="1670100" cy="1671000"/>
          </a:xfrm>
          <a:prstGeom prst="straightConnector1">
            <a:avLst/>
          </a:prstGeom>
          <a:noFill/>
          <a:ln cap="flat" cmpd="sng" w="28575">
            <a:solidFill>
              <a:srgbClr val="595959"/>
            </a:solidFill>
            <a:prstDash val="solid"/>
            <a:round/>
            <a:headEnd len="sm" w="sm" type="none"/>
            <a:tailEnd len="sm" w="sm" type="none"/>
          </a:ln>
        </p:spPr>
      </p:cxnSp>
      <p:sp>
        <p:nvSpPr>
          <p:cNvPr id="63" name="Google Shape;63;p14"/>
          <p:cNvSpPr/>
          <p:nvPr/>
        </p:nvSpPr>
        <p:spPr>
          <a:xfrm>
            <a:off x="0" y="1215206"/>
            <a:ext cx="1881987" cy="2453825"/>
          </a:xfrm>
          <a:custGeom>
            <a:rect b="b" l="l" r="r" t="t"/>
            <a:pathLst>
              <a:path extrusionOk="0" h="139839" w="107251">
                <a:moveTo>
                  <a:pt x="0" y="0"/>
                </a:moveTo>
                <a:lnTo>
                  <a:pt x="107251" y="107251"/>
                </a:lnTo>
                <a:lnTo>
                  <a:pt x="75077" y="139839"/>
                </a:lnTo>
                <a:lnTo>
                  <a:pt x="0" y="65148"/>
                </a:lnTo>
                <a:close/>
              </a:path>
            </a:pathLst>
          </a:custGeom>
          <a:solidFill>
            <a:srgbClr val="635EA7"/>
          </a:solidFill>
          <a:ln>
            <a:noFill/>
          </a:ln>
        </p:spPr>
      </p:sp>
      <p:sp>
        <p:nvSpPr>
          <p:cNvPr id="64" name="Google Shape;64;p14"/>
          <p:cNvSpPr/>
          <p:nvPr/>
        </p:nvSpPr>
        <p:spPr>
          <a:xfrm>
            <a:off x="1311554" y="3097709"/>
            <a:ext cx="570294" cy="1122777"/>
          </a:xfrm>
          <a:custGeom>
            <a:rect b="b" l="l" r="r" t="t"/>
            <a:pathLst>
              <a:path extrusionOk="0" h="63985" w="32500">
                <a:moveTo>
                  <a:pt x="32500" y="0"/>
                </a:moveTo>
                <a:lnTo>
                  <a:pt x="32094" y="63985"/>
                </a:lnTo>
                <a:lnTo>
                  <a:pt x="0" y="32704"/>
                </a:lnTo>
                <a:close/>
              </a:path>
            </a:pathLst>
          </a:custGeom>
          <a:solidFill>
            <a:srgbClr val="635EA7"/>
          </a:solidFill>
          <a:ln>
            <a:noFill/>
          </a:ln>
        </p:spPr>
      </p:sp>
      <p:pic>
        <p:nvPicPr>
          <p:cNvPr id="65" name="Google Shape;65;p14"/>
          <p:cNvPicPr preferRelativeResize="0"/>
          <p:nvPr/>
        </p:nvPicPr>
        <p:blipFill>
          <a:blip r:embed="rId2">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15"/>
          <p:cNvSpPr/>
          <p:nvPr/>
        </p:nvSpPr>
        <p:spPr>
          <a:xfrm>
            <a:off x="8828944" y="4863155"/>
            <a:ext cx="191100" cy="191100"/>
          </a:xfrm>
          <a:prstGeom prst="ellipse">
            <a:avLst/>
          </a:prstGeom>
          <a:solidFill>
            <a:srgbClr val="635EA7"/>
          </a:solidFill>
          <a:ln>
            <a:noFill/>
          </a:ln>
        </p:spPr>
        <p:txBody>
          <a:bodyPr anchorCtr="0" anchor="ctr" bIns="12875" lIns="25700" spcFirstLastPara="1" rIns="25700" wrap="square" tIns="128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Light"/>
              <a:ea typeface="Open Sans Light"/>
              <a:cs typeface="Open Sans Light"/>
              <a:sym typeface="Open Sans Light"/>
            </a:endParaRPr>
          </a:p>
        </p:txBody>
      </p:sp>
      <p:sp>
        <p:nvSpPr>
          <p:cNvPr id="68" name="Google Shape;68;p15"/>
          <p:cNvSpPr txBox="1"/>
          <p:nvPr/>
        </p:nvSpPr>
        <p:spPr>
          <a:xfrm>
            <a:off x="8845463" y="4907804"/>
            <a:ext cx="151800" cy="95100"/>
          </a:xfrm>
          <a:prstGeom prst="rect">
            <a:avLst/>
          </a:prstGeom>
          <a:solidFill>
            <a:srgbClr val="635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tr-TR" sz="600" u="none" cap="none" strike="noStrike">
                <a:solidFill>
                  <a:srgbClr val="FFFFFF"/>
                </a:solidFill>
                <a:latin typeface="Open Sans Light"/>
                <a:ea typeface="Open Sans Light"/>
                <a:cs typeface="Open Sans Light"/>
                <a:sym typeface="Open Sans Light"/>
              </a:rPr>
              <a:t>‹#›</a:t>
            </a:fld>
            <a:endParaRPr b="1" i="0" sz="600" u="none" cap="none" strike="noStrike">
              <a:solidFill>
                <a:srgbClr val="FFFFFF"/>
              </a:solidFill>
              <a:latin typeface="Open Sans Light"/>
              <a:ea typeface="Open Sans Light"/>
              <a:cs typeface="Open Sans Light"/>
              <a:sym typeface="Open Sans Light"/>
            </a:endParaRPr>
          </a:p>
        </p:txBody>
      </p:sp>
      <p:cxnSp>
        <p:nvCxnSpPr>
          <p:cNvPr id="69" name="Google Shape;69;p15"/>
          <p:cNvCxnSpPr/>
          <p:nvPr/>
        </p:nvCxnSpPr>
        <p:spPr>
          <a:xfrm rot="10800000">
            <a:off x="1152694" y="4951444"/>
            <a:ext cx="7626600" cy="11700"/>
          </a:xfrm>
          <a:prstGeom prst="straightConnector1">
            <a:avLst/>
          </a:prstGeom>
          <a:noFill/>
          <a:ln cap="flat" cmpd="sng" w="19050">
            <a:solidFill>
              <a:srgbClr val="635EA7"/>
            </a:solidFill>
            <a:prstDash val="solid"/>
            <a:miter lim="800000"/>
            <a:headEnd len="sm" w="sm" type="none"/>
            <a:tailEnd len="sm" w="sm" type="none"/>
          </a:ln>
        </p:spPr>
      </p:cxnSp>
      <p:pic>
        <p:nvPicPr>
          <p:cNvPr id="70" name="Google Shape;70;p15"/>
          <p:cNvPicPr preferRelativeResize="0"/>
          <p:nvPr/>
        </p:nvPicPr>
        <p:blipFill>
          <a:blip r:embed="rId2">
            <a:alphaModFix/>
          </a:blip>
          <a:stretch>
            <a:fillRect/>
          </a:stretch>
        </p:blipFill>
        <p:spPr>
          <a:xfrm>
            <a:off x="42338" y="4726312"/>
            <a:ext cx="1056870" cy="351432"/>
          </a:xfrm>
          <a:prstGeom prst="rect">
            <a:avLst/>
          </a:prstGeom>
          <a:noFill/>
          <a:ln>
            <a:noFill/>
          </a:ln>
        </p:spPr>
      </p:pic>
      <p:sp>
        <p:nvSpPr>
          <p:cNvPr id="71" name="Google Shape;71;p15"/>
          <p:cNvSpPr/>
          <p:nvPr/>
        </p:nvSpPr>
        <p:spPr>
          <a:xfrm rot="5400000">
            <a:off x="-98700" y="188588"/>
            <a:ext cx="460500" cy="263400"/>
          </a:xfrm>
          <a:prstGeom prst="triangle">
            <a:avLst>
              <a:gd fmla="val 50000" name="adj"/>
            </a:avLst>
          </a:prstGeom>
          <a:solidFill>
            <a:srgbClr val="635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72" name="Google Shape;72;p15"/>
          <p:cNvPicPr preferRelativeResize="0"/>
          <p:nvPr/>
        </p:nvPicPr>
        <p:blipFill>
          <a:blip r:embed="rId3">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3" name="Shape 73"/>
        <p:cNvGrpSpPr/>
        <p:nvPr/>
      </p:nvGrpSpPr>
      <p:grpSpPr>
        <a:xfrm>
          <a:off x="0" y="0"/>
          <a:ext cx="0" cy="0"/>
          <a:chOff x="0" y="0"/>
          <a:chExt cx="0" cy="0"/>
        </a:xfrm>
      </p:grpSpPr>
      <p:sp>
        <p:nvSpPr>
          <p:cNvPr id="74" name="Google Shape;74;p16"/>
          <p:cNvSpPr/>
          <p:nvPr/>
        </p:nvSpPr>
        <p:spPr>
          <a:xfrm rot="5400000">
            <a:off x="-227475" y="2268191"/>
            <a:ext cx="1062300" cy="607200"/>
          </a:xfrm>
          <a:prstGeom prst="triangle">
            <a:avLst>
              <a:gd fmla="val 50000" name="adj"/>
            </a:avLst>
          </a:prstGeom>
          <a:solidFill>
            <a:srgbClr val="635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 name="Google Shape;75;p16"/>
          <p:cNvSpPr/>
          <p:nvPr/>
        </p:nvSpPr>
        <p:spPr>
          <a:xfrm>
            <a:off x="8828944" y="4863155"/>
            <a:ext cx="191100" cy="191100"/>
          </a:xfrm>
          <a:prstGeom prst="ellipse">
            <a:avLst/>
          </a:prstGeom>
          <a:solidFill>
            <a:srgbClr val="635EA7"/>
          </a:solidFill>
          <a:ln>
            <a:noFill/>
          </a:ln>
        </p:spPr>
        <p:txBody>
          <a:bodyPr anchorCtr="0" anchor="ctr" bIns="12875" lIns="25700" spcFirstLastPara="1" rIns="25700" wrap="square" tIns="128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Light"/>
              <a:ea typeface="Open Sans Light"/>
              <a:cs typeface="Open Sans Light"/>
              <a:sym typeface="Open Sans Light"/>
            </a:endParaRPr>
          </a:p>
        </p:txBody>
      </p:sp>
      <p:sp>
        <p:nvSpPr>
          <p:cNvPr id="76" name="Google Shape;76;p16"/>
          <p:cNvSpPr txBox="1"/>
          <p:nvPr/>
        </p:nvSpPr>
        <p:spPr>
          <a:xfrm>
            <a:off x="8845463" y="4907804"/>
            <a:ext cx="151800" cy="95100"/>
          </a:xfrm>
          <a:prstGeom prst="rect">
            <a:avLst/>
          </a:prstGeom>
          <a:solidFill>
            <a:srgbClr val="635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tr-TR" sz="600" u="none" cap="none" strike="noStrike">
                <a:solidFill>
                  <a:srgbClr val="FFFFFF"/>
                </a:solidFill>
                <a:latin typeface="Open Sans Light"/>
                <a:ea typeface="Open Sans Light"/>
                <a:cs typeface="Open Sans Light"/>
                <a:sym typeface="Open Sans Light"/>
              </a:rPr>
              <a:t>‹#›</a:t>
            </a:fld>
            <a:endParaRPr b="1" i="0" sz="600" u="none" cap="none" strike="noStrike">
              <a:solidFill>
                <a:srgbClr val="FFFFFF"/>
              </a:solidFill>
              <a:latin typeface="Open Sans Light"/>
              <a:ea typeface="Open Sans Light"/>
              <a:cs typeface="Open Sans Light"/>
              <a:sym typeface="Open Sans Light"/>
            </a:endParaRPr>
          </a:p>
        </p:txBody>
      </p:sp>
      <p:cxnSp>
        <p:nvCxnSpPr>
          <p:cNvPr id="77" name="Google Shape;77;p16"/>
          <p:cNvCxnSpPr/>
          <p:nvPr/>
        </p:nvCxnSpPr>
        <p:spPr>
          <a:xfrm rot="10800000">
            <a:off x="1152694" y="4951444"/>
            <a:ext cx="7626600" cy="11700"/>
          </a:xfrm>
          <a:prstGeom prst="straightConnector1">
            <a:avLst/>
          </a:prstGeom>
          <a:noFill/>
          <a:ln cap="flat" cmpd="sng" w="19050">
            <a:solidFill>
              <a:srgbClr val="635EA7"/>
            </a:solidFill>
            <a:prstDash val="solid"/>
            <a:miter lim="800000"/>
            <a:headEnd len="sm" w="sm" type="none"/>
            <a:tailEnd len="sm" w="sm" type="none"/>
          </a:ln>
        </p:spPr>
      </p:cxnSp>
      <p:pic>
        <p:nvPicPr>
          <p:cNvPr id="78" name="Google Shape;78;p16"/>
          <p:cNvPicPr preferRelativeResize="0"/>
          <p:nvPr/>
        </p:nvPicPr>
        <p:blipFill>
          <a:blip r:embed="rId2">
            <a:alphaModFix/>
          </a:blip>
          <a:stretch>
            <a:fillRect/>
          </a:stretch>
        </p:blipFill>
        <p:spPr>
          <a:xfrm>
            <a:off x="42338" y="4726312"/>
            <a:ext cx="1056870" cy="351432"/>
          </a:xfrm>
          <a:prstGeom prst="rect">
            <a:avLst/>
          </a:prstGeom>
          <a:noFill/>
          <a:ln>
            <a:noFill/>
          </a:ln>
        </p:spPr>
      </p:pic>
      <p:pic>
        <p:nvPicPr>
          <p:cNvPr id="79" name="Google Shape;79;p16"/>
          <p:cNvPicPr preferRelativeResize="0"/>
          <p:nvPr/>
        </p:nvPicPr>
        <p:blipFill>
          <a:blip r:embed="rId3">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80" name="Shape 80"/>
        <p:cNvGrpSpPr/>
        <p:nvPr/>
      </p:nvGrpSpPr>
      <p:grpSpPr>
        <a:xfrm>
          <a:off x="0" y="0"/>
          <a:ext cx="0" cy="0"/>
          <a:chOff x="0" y="0"/>
          <a:chExt cx="0" cy="0"/>
        </a:xfrm>
      </p:grpSpPr>
      <p:sp>
        <p:nvSpPr>
          <p:cNvPr id="81" name="Google Shape;81;p17"/>
          <p:cNvSpPr txBox="1"/>
          <p:nvPr>
            <p:ph type="ctrTitle"/>
          </p:nvPr>
        </p:nvSpPr>
        <p:spPr>
          <a:xfrm>
            <a:off x="1076325" y="1863600"/>
            <a:ext cx="4962600" cy="1416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82" name="Google Shape;82;p17"/>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 name="Google Shape;83;p1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84" name="Google Shape;84;p1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85" name="Shape 85"/>
        <p:cNvGrpSpPr/>
        <p:nvPr/>
      </p:nvGrpSpPr>
      <p:grpSpPr>
        <a:xfrm>
          <a:off x="0" y="0"/>
          <a:ext cx="0" cy="0"/>
          <a:chOff x="0" y="0"/>
          <a:chExt cx="0" cy="0"/>
        </a:xfrm>
      </p:grpSpPr>
      <p:sp>
        <p:nvSpPr>
          <p:cNvPr id="86" name="Google Shape;86;p18"/>
          <p:cNvSpPr txBox="1"/>
          <p:nvPr>
            <p:ph type="ctrTitle"/>
          </p:nvPr>
        </p:nvSpPr>
        <p:spPr>
          <a:xfrm>
            <a:off x="1085850" y="1991850"/>
            <a:ext cx="4676700" cy="11598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87" name="Google Shape;87;p18"/>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rm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88" name="Google Shape;88;p18"/>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1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90" name="Google Shape;90;p18"/>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OBJECT_4">
    <p:spTree>
      <p:nvGrpSpPr>
        <p:cNvPr id="91" name="Shape 91"/>
        <p:cNvGrpSpPr/>
        <p:nvPr/>
      </p:nvGrpSpPr>
      <p:grpSpPr>
        <a:xfrm>
          <a:off x="0" y="0"/>
          <a:ext cx="0" cy="0"/>
          <a:chOff x="0" y="0"/>
          <a:chExt cx="0" cy="0"/>
        </a:xfrm>
      </p:grpSpPr>
      <p:sp>
        <p:nvSpPr>
          <p:cNvPr id="92" name="Google Shape;92;p19"/>
          <p:cNvSpPr/>
          <p:nvPr/>
        </p:nvSpPr>
        <p:spPr>
          <a:xfrm>
            <a:off x="0" y="3664380"/>
            <a:ext cx="1878425" cy="1479219"/>
          </a:xfrm>
          <a:custGeom>
            <a:rect b="b" l="l" r="r" t="t"/>
            <a:pathLst>
              <a:path extrusionOk="0" h="84298" w="107048">
                <a:moveTo>
                  <a:pt x="74954" y="0"/>
                </a:moveTo>
                <a:lnTo>
                  <a:pt x="107048" y="31282"/>
                </a:lnTo>
                <a:lnTo>
                  <a:pt x="54032" y="84298"/>
                </a:lnTo>
                <a:lnTo>
                  <a:pt x="0" y="84095"/>
                </a:lnTo>
                <a:lnTo>
                  <a:pt x="0" y="74142"/>
                </a:lnTo>
                <a:close/>
              </a:path>
            </a:pathLst>
          </a:custGeom>
          <a:solidFill>
            <a:srgbClr val="635EA7"/>
          </a:solidFill>
          <a:ln>
            <a:noFill/>
          </a:ln>
        </p:spPr>
      </p:sp>
      <p:cxnSp>
        <p:nvCxnSpPr>
          <p:cNvPr id="93" name="Google Shape;93;p19"/>
          <p:cNvCxnSpPr/>
          <p:nvPr/>
        </p:nvCxnSpPr>
        <p:spPr>
          <a:xfrm>
            <a:off x="1840222" y="3332189"/>
            <a:ext cx="1820400" cy="1811400"/>
          </a:xfrm>
          <a:prstGeom prst="straightConnector1">
            <a:avLst/>
          </a:prstGeom>
          <a:noFill/>
          <a:ln cap="flat" cmpd="sng" w="28575">
            <a:solidFill>
              <a:srgbClr val="595959"/>
            </a:solidFill>
            <a:prstDash val="solid"/>
            <a:round/>
            <a:headEnd len="sm" w="sm" type="none"/>
            <a:tailEnd len="sm" w="sm" type="none"/>
          </a:ln>
        </p:spPr>
      </p:cxnSp>
      <p:cxnSp>
        <p:nvCxnSpPr>
          <p:cNvPr id="94" name="Google Shape;94;p19"/>
          <p:cNvCxnSpPr/>
          <p:nvPr/>
        </p:nvCxnSpPr>
        <p:spPr>
          <a:xfrm>
            <a:off x="1828853"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95" name="Google Shape;95;p19"/>
          <p:cNvCxnSpPr/>
          <p:nvPr/>
        </p:nvCxnSpPr>
        <p:spPr>
          <a:xfrm>
            <a:off x="1675259"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96" name="Google Shape;96;p19"/>
          <p:cNvCxnSpPr/>
          <p:nvPr/>
        </p:nvCxnSpPr>
        <p:spPr>
          <a:xfrm>
            <a:off x="1528068"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97" name="Google Shape;97;p19"/>
          <p:cNvCxnSpPr/>
          <p:nvPr/>
        </p:nvCxnSpPr>
        <p:spPr>
          <a:xfrm>
            <a:off x="1355208" y="3472325"/>
            <a:ext cx="1670100" cy="1671000"/>
          </a:xfrm>
          <a:prstGeom prst="straightConnector1">
            <a:avLst/>
          </a:prstGeom>
          <a:noFill/>
          <a:ln cap="flat" cmpd="sng" w="28575">
            <a:solidFill>
              <a:srgbClr val="595959"/>
            </a:solidFill>
            <a:prstDash val="solid"/>
            <a:round/>
            <a:headEnd len="sm" w="sm" type="none"/>
            <a:tailEnd len="sm" w="sm" type="none"/>
          </a:ln>
        </p:spPr>
      </p:cxnSp>
      <p:sp>
        <p:nvSpPr>
          <p:cNvPr id="98" name="Google Shape;98;p19"/>
          <p:cNvSpPr/>
          <p:nvPr/>
        </p:nvSpPr>
        <p:spPr>
          <a:xfrm>
            <a:off x="0" y="1215206"/>
            <a:ext cx="1881987" cy="2453825"/>
          </a:xfrm>
          <a:custGeom>
            <a:rect b="b" l="l" r="r" t="t"/>
            <a:pathLst>
              <a:path extrusionOk="0" h="139839" w="107251">
                <a:moveTo>
                  <a:pt x="0" y="0"/>
                </a:moveTo>
                <a:lnTo>
                  <a:pt x="107251" y="107251"/>
                </a:lnTo>
                <a:lnTo>
                  <a:pt x="75077" y="139839"/>
                </a:lnTo>
                <a:lnTo>
                  <a:pt x="0" y="65148"/>
                </a:lnTo>
                <a:close/>
              </a:path>
            </a:pathLst>
          </a:custGeom>
          <a:solidFill>
            <a:srgbClr val="635EA7"/>
          </a:solidFill>
          <a:ln>
            <a:noFill/>
          </a:ln>
        </p:spPr>
      </p:sp>
      <p:sp>
        <p:nvSpPr>
          <p:cNvPr id="99" name="Google Shape;99;p19"/>
          <p:cNvSpPr/>
          <p:nvPr/>
        </p:nvSpPr>
        <p:spPr>
          <a:xfrm>
            <a:off x="1311554" y="3097709"/>
            <a:ext cx="570294" cy="1122777"/>
          </a:xfrm>
          <a:custGeom>
            <a:rect b="b" l="l" r="r" t="t"/>
            <a:pathLst>
              <a:path extrusionOk="0" h="63985" w="32500">
                <a:moveTo>
                  <a:pt x="32500" y="0"/>
                </a:moveTo>
                <a:lnTo>
                  <a:pt x="32094" y="63985"/>
                </a:lnTo>
                <a:lnTo>
                  <a:pt x="0" y="32704"/>
                </a:lnTo>
                <a:close/>
              </a:path>
            </a:pathLst>
          </a:custGeom>
          <a:solidFill>
            <a:srgbClr val="635EA7"/>
          </a:solidFill>
          <a:ln>
            <a:noFill/>
          </a:ln>
        </p:spPr>
      </p:sp>
      <p:pic>
        <p:nvPicPr>
          <p:cNvPr id="100" name="Google Shape;100;p19"/>
          <p:cNvPicPr preferRelativeResize="0"/>
          <p:nvPr/>
        </p:nvPicPr>
        <p:blipFill>
          <a:blip r:embed="rId2">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1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5.jpg"/><Relationship Id="rId4" Type="http://schemas.openxmlformats.org/officeDocument/2006/relationships/image" Target="../media/image12.jpg"/><Relationship Id="rId5"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1.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idx="4294967295" type="title"/>
          </p:nvPr>
        </p:nvSpPr>
        <p:spPr>
          <a:xfrm>
            <a:off x="416100" y="48250"/>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Fiber-Optic </a:t>
            </a:r>
            <a:r>
              <a:rPr lang="tr-TR" sz="4000">
                <a:solidFill>
                  <a:srgbClr val="58B8E4"/>
                </a:solidFill>
              </a:rPr>
              <a:t>Cable</a:t>
            </a:r>
            <a:endParaRPr sz="4000">
              <a:solidFill>
                <a:srgbClr val="58B8E4"/>
              </a:solidFill>
            </a:endParaRPr>
          </a:p>
        </p:txBody>
      </p:sp>
      <p:sp>
        <p:nvSpPr>
          <p:cNvPr id="186" name="Google Shape;186;p29"/>
          <p:cNvSpPr txBox="1"/>
          <p:nvPr/>
        </p:nvSpPr>
        <p:spPr>
          <a:xfrm>
            <a:off x="431800" y="800200"/>
            <a:ext cx="8118000" cy="11454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tr-TR" sz="2400">
                <a:latin typeface="Raleway"/>
                <a:ea typeface="Raleway"/>
                <a:cs typeface="Raleway"/>
                <a:sym typeface="Raleway"/>
              </a:rPr>
              <a:t>V</a:t>
            </a:r>
            <a:r>
              <a:rPr lang="tr-TR" sz="2400">
                <a:latin typeface="Raleway"/>
                <a:ea typeface="Raleway"/>
                <a:cs typeface="Raleway"/>
                <a:sym typeface="Raleway"/>
              </a:rPr>
              <a:t>ery thin strand of pure glass that acts as a waveguide for light over long distances</a:t>
            </a:r>
            <a:endParaRPr sz="2400">
              <a:latin typeface="Raleway"/>
              <a:ea typeface="Raleway"/>
              <a:cs typeface="Raleway"/>
              <a:sym typeface="Raleway"/>
            </a:endParaRPr>
          </a:p>
        </p:txBody>
      </p:sp>
      <p:sp>
        <p:nvSpPr>
          <p:cNvPr id="187" name="Google Shape;187;p29"/>
          <p:cNvSpPr txBox="1"/>
          <p:nvPr/>
        </p:nvSpPr>
        <p:spPr>
          <a:xfrm>
            <a:off x="4962150" y="4155400"/>
            <a:ext cx="4716300" cy="78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tr-TR" sz="1800">
                <a:latin typeface="Raleway"/>
                <a:ea typeface="Raleway"/>
                <a:cs typeface="Raleway"/>
                <a:sym typeface="Raleway"/>
              </a:rPr>
              <a:t>Total internal reflection</a:t>
            </a:r>
            <a:endParaRPr sz="1800">
              <a:latin typeface="Raleway"/>
              <a:ea typeface="Raleway"/>
              <a:cs typeface="Raleway"/>
              <a:sym typeface="Raleway"/>
            </a:endParaRPr>
          </a:p>
        </p:txBody>
      </p:sp>
      <p:pic>
        <p:nvPicPr>
          <p:cNvPr descr="What is an Optical fiber &amp; its Construction [Basics] - Study ..." id="188" name="Google Shape;188;p29"/>
          <p:cNvPicPr preferRelativeResize="0"/>
          <p:nvPr/>
        </p:nvPicPr>
        <p:blipFill>
          <a:blip r:embed="rId3">
            <a:alphaModFix/>
          </a:blip>
          <a:stretch>
            <a:fillRect/>
          </a:stretch>
        </p:blipFill>
        <p:spPr>
          <a:xfrm>
            <a:off x="201300" y="1945600"/>
            <a:ext cx="3648075" cy="2209800"/>
          </a:xfrm>
          <a:prstGeom prst="rect">
            <a:avLst/>
          </a:prstGeom>
          <a:noFill/>
          <a:ln>
            <a:noFill/>
          </a:ln>
        </p:spPr>
      </p:pic>
      <p:pic>
        <p:nvPicPr>
          <p:cNvPr descr="Fiber cable GIFs - Get the best GIF on GIPHY" id="189" name="Google Shape;189;p29"/>
          <p:cNvPicPr preferRelativeResize="0"/>
          <p:nvPr/>
        </p:nvPicPr>
        <p:blipFill>
          <a:blip r:embed="rId4">
            <a:alphaModFix/>
          </a:blip>
          <a:stretch>
            <a:fillRect/>
          </a:stretch>
        </p:blipFill>
        <p:spPr>
          <a:xfrm>
            <a:off x="4380300" y="1945600"/>
            <a:ext cx="4019550" cy="220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descr="ok icon" id="194" name="Google Shape;194;p30"/>
          <p:cNvPicPr preferRelativeResize="0"/>
          <p:nvPr/>
        </p:nvPicPr>
        <p:blipFill>
          <a:blip r:embed="rId3">
            <a:alphaModFix/>
          </a:blip>
          <a:stretch>
            <a:fillRect/>
          </a:stretch>
        </p:blipFill>
        <p:spPr>
          <a:xfrm>
            <a:off x="203400" y="1059575"/>
            <a:ext cx="387275" cy="387275"/>
          </a:xfrm>
          <a:prstGeom prst="rect">
            <a:avLst/>
          </a:prstGeom>
          <a:noFill/>
          <a:ln>
            <a:noFill/>
          </a:ln>
        </p:spPr>
      </p:pic>
      <p:pic>
        <p:nvPicPr>
          <p:cNvPr descr="x mark 3 icon" id="195" name="Google Shape;195;p30"/>
          <p:cNvPicPr preferRelativeResize="0"/>
          <p:nvPr/>
        </p:nvPicPr>
        <p:blipFill>
          <a:blip r:embed="rId4">
            <a:alphaModFix/>
          </a:blip>
          <a:stretch>
            <a:fillRect/>
          </a:stretch>
        </p:blipFill>
        <p:spPr>
          <a:xfrm>
            <a:off x="4609900" y="1059575"/>
            <a:ext cx="387275" cy="387275"/>
          </a:xfrm>
          <a:prstGeom prst="rect">
            <a:avLst/>
          </a:prstGeom>
          <a:noFill/>
          <a:ln>
            <a:noFill/>
          </a:ln>
        </p:spPr>
      </p:pic>
      <p:sp>
        <p:nvSpPr>
          <p:cNvPr id="196" name="Google Shape;196;p30"/>
          <p:cNvSpPr txBox="1"/>
          <p:nvPr/>
        </p:nvSpPr>
        <p:spPr>
          <a:xfrm>
            <a:off x="590675" y="992050"/>
            <a:ext cx="30324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I</a:t>
            </a:r>
            <a:r>
              <a:rPr lang="tr-TR" sz="1800"/>
              <a:t>mmune</a:t>
            </a:r>
            <a:r>
              <a:rPr lang="tr-TR" sz="1800"/>
              <a:t> to EMI </a:t>
            </a:r>
            <a:r>
              <a:rPr lang="tr-TR" sz="1800"/>
              <a:t>and</a:t>
            </a:r>
            <a:r>
              <a:rPr lang="tr-TR" sz="1800"/>
              <a:t> RFI*</a:t>
            </a:r>
            <a:endParaRPr sz="1800"/>
          </a:p>
        </p:txBody>
      </p:sp>
      <p:pic>
        <p:nvPicPr>
          <p:cNvPr descr="ok icon" id="197" name="Google Shape;197;p30"/>
          <p:cNvPicPr preferRelativeResize="0"/>
          <p:nvPr/>
        </p:nvPicPr>
        <p:blipFill>
          <a:blip r:embed="rId3">
            <a:alphaModFix/>
          </a:blip>
          <a:stretch>
            <a:fillRect/>
          </a:stretch>
        </p:blipFill>
        <p:spPr>
          <a:xfrm>
            <a:off x="203400" y="1516775"/>
            <a:ext cx="387275" cy="387275"/>
          </a:xfrm>
          <a:prstGeom prst="rect">
            <a:avLst/>
          </a:prstGeom>
          <a:noFill/>
          <a:ln>
            <a:noFill/>
          </a:ln>
        </p:spPr>
      </p:pic>
      <p:sp>
        <p:nvSpPr>
          <p:cNvPr id="198" name="Google Shape;198;p30"/>
          <p:cNvSpPr txBox="1"/>
          <p:nvPr/>
        </p:nvSpPr>
        <p:spPr>
          <a:xfrm>
            <a:off x="590675" y="1449250"/>
            <a:ext cx="31665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Very long range</a:t>
            </a:r>
            <a:endParaRPr sz="1800"/>
          </a:p>
        </p:txBody>
      </p:sp>
      <p:sp>
        <p:nvSpPr>
          <p:cNvPr id="199" name="Google Shape;199;p30"/>
          <p:cNvSpPr txBox="1"/>
          <p:nvPr/>
        </p:nvSpPr>
        <p:spPr>
          <a:xfrm>
            <a:off x="5038075" y="1029910"/>
            <a:ext cx="37512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Difficult to install</a:t>
            </a:r>
            <a:endParaRPr sz="1800"/>
          </a:p>
        </p:txBody>
      </p:sp>
      <p:pic>
        <p:nvPicPr>
          <p:cNvPr descr="x mark 3 icon" id="200" name="Google Shape;200;p30"/>
          <p:cNvPicPr preferRelativeResize="0"/>
          <p:nvPr/>
        </p:nvPicPr>
        <p:blipFill>
          <a:blip r:embed="rId4">
            <a:alphaModFix/>
          </a:blip>
          <a:stretch>
            <a:fillRect/>
          </a:stretch>
        </p:blipFill>
        <p:spPr>
          <a:xfrm>
            <a:off x="4609900" y="1583132"/>
            <a:ext cx="387275" cy="387275"/>
          </a:xfrm>
          <a:prstGeom prst="rect">
            <a:avLst/>
          </a:prstGeom>
          <a:noFill/>
          <a:ln>
            <a:noFill/>
          </a:ln>
        </p:spPr>
      </p:pic>
      <p:sp>
        <p:nvSpPr>
          <p:cNvPr id="201" name="Google Shape;201;p30"/>
          <p:cNvSpPr txBox="1"/>
          <p:nvPr/>
        </p:nvSpPr>
        <p:spPr>
          <a:xfrm>
            <a:off x="5038075" y="1525450"/>
            <a:ext cx="35211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More expensive than TP</a:t>
            </a:r>
            <a:endParaRPr sz="1800"/>
          </a:p>
        </p:txBody>
      </p:sp>
      <p:sp>
        <p:nvSpPr>
          <p:cNvPr id="202" name="Google Shape;202;p30"/>
          <p:cNvSpPr txBox="1"/>
          <p:nvPr/>
        </p:nvSpPr>
        <p:spPr>
          <a:xfrm>
            <a:off x="6174125" y="4662650"/>
            <a:ext cx="2729400" cy="468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tr-TR" sz="1200">
                <a:latin typeface="Raleway"/>
                <a:ea typeface="Raleway"/>
                <a:cs typeface="Raleway"/>
                <a:sym typeface="Raleway"/>
              </a:rPr>
              <a:t>*EMI: </a:t>
            </a:r>
            <a:r>
              <a:rPr lang="tr-TR" sz="1200">
                <a:latin typeface="Raleway"/>
                <a:ea typeface="Raleway"/>
                <a:cs typeface="Raleway"/>
                <a:sym typeface="Raleway"/>
              </a:rPr>
              <a:t>Electromagnetic interference</a:t>
            </a:r>
            <a:endParaRPr sz="1200">
              <a:latin typeface="Raleway"/>
              <a:ea typeface="Raleway"/>
              <a:cs typeface="Raleway"/>
              <a:sym typeface="Raleway"/>
            </a:endParaRPr>
          </a:p>
          <a:p>
            <a:pPr indent="0" lvl="0" marL="0" rtl="0" algn="l">
              <a:lnSpc>
                <a:spcPct val="100000"/>
              </a:lnSpc>
              <a:spcBef>
                <a:spcPts val="0"/>
              </a:spcBef>
              <a:spcAft>
                <a:spcPts val="0"/>
              </a:spcAft>
              <a:buNone/>
            </a:pPr>
            <a:r>
              <a:rPr b="1" lang="tr-TR" sz="1200">
                <a:latin typeface="Raleway"/>
                <a:ea typeface="Raleway"/>
                <a:cs typeface="Raleway"/>
                <a:sym typeface="Raleway"/>
              </a:rPr>
              <a:t>  RFI: </a:t>
            </a:r>
            <a:r>
              <a:rPr lang="tr-TR" sz="1200">
                <a:latin typeface="Raleway"/>
                <a:ea typeface="Raleway"/>
                <a:cs typeface="Raleway"/>
                <a:sym typeface="Raleway"/>
              </a:rPr>
              <a:t>Radio frequency interference</a:t>
            </a:r>
            <a:endParaRPr sz="2400">
              <a:latin typeface="Raleway"/>
              <a:ea typeface="Raleway"/>
              <a:cs typeface="Raleway"/>
              <a:sym typeface="Raleway"/>
            </a:endParaRPr>
          </a:p>
        </p:txBody>
      </p:sp>
      <p:pic>
        <p:nvPicPr>
          <p:cNvPr descr="ok icon" id="203" name="Google Shape;203;p30"/>
          <p:cNvPicPr preferRelativeResize="0"/>
          <p:nvPr/>
        </p:nvPicPr>
        <p:blipFill>
          <a:blip r:embed="rId3">
            <a:alphaModFix/>
          </a:blip>
          <a:stretch>
            <a:fillRect/>
          </a:stretch>
        </p:blipFill>
        <p:spPr>
          <a:xfrm>
            <a:off x="203400" y="1990759"/>
            <a:ext cx="387275" cy="387275"/>
          </a:xfrm>
          <a:prstGeom prst="rect">
            <a:avLst/>
          </a:prstGeom>
          <a:noFill/>
          <a:ln>
            <a:noFill/>
          </a:ln>
        </p:spPr>
      </p:pic>
      <p:sp>
        <p:nvSpPr>
          <p:cNvPr id="204" name="Google Shape;204;p30"/>
          <p:cNvSpPr txBox="1"/>
          <p:nvPr/>
        </p:nvSpPr>
        <p:spPr>
          <a:xfrm>
            <a:off x="590675" y="1923225"/>
            <a:ext cx="38376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Broad bandwidth (Tbits/s or THz)</a:t>
            </a:r>
            <a:endParaRPr sz="1800"/>
          </a:p>
        </p:txBody>
      </p:sp>
      <p:pic>
        <p:nvPicPr>
          <p:cNvPr descr="ok icon" id="205" name="Google Shape;205;p30"/>
          <p:cNvPicPr preferRelativeResize="0"/>
          <p:nvPr/>
        </p:nvPicPr>
        <p:blipFill>
          <a:blip r:embed="rId3">
            <a:alphaModFix/>
          </a:blip>
          <a:stretch>
            <a:fillRect/>
          </a:stretch>
        </p:blipFill>
        <p:spPr>
          <a:xfrm>
            <a:off x="203400" y="2466650"/>
            <a:ext cx="387275" cy="387275"/>
          </a:xfrm>
          <a:prstGeom prst="rect">
            <a:avLst/>
          </a:prstGeom>
          <a:noFill/>
          <a:ln>
            <a:noFill/>
          </a:ln>
        </p:spPr>
      </p:pic>
      <p:sp>
        <p:nvSpPr>
          <p:cNvPr id="206" name="Google Shape;206;p30"/>
          <p:cNvSpPr txBox="1"/>
          <p:nvPr/>
        </p:nvSpPr>
        <p:spPr>
          <a:xfrm>
            <a:off x="590675" y="2399125"/>
            <a:ext cx="25293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Low transmission loss</a:t>
            </a:r>
            <a:endParaRPr sz="1800"/>
          </a:p>
        </p:txBody>
      </p:sp>
      <p:pic>
        <p:nvPicPr>
          <p:cNvPr descr="ok icon" id="207" name="Google Shape;207;p30"/>
          <p:cNvPicPr preferRelativeResize="0"/>
          <p:nvPr/>
        </p:nvPicPr>
        <p:blipFill>
          <a:blip r:embed="rId3">
            <a:alphaModFix/>
          </a:blip>
          <a:stretch>
            <a:fillRect/>
          </a:stretch>
        </p:blipFill>
        <p:spPr>
          <a:xfrm>
            <a:off x="203400" y="2966725"/>
            <a:ext cx="387275" cy="387275"/>
          </a:xfrm>
          <a:prstGeom prst="rect">
            <a:avLst/>
          </a:prstGeom>
          <a:noFill/>
          <a:ln>
            <a:noFill/>
          </a:ln>
        </p:spPr>
      </p:pic>
      <p:sp>
        <p:nvSpPr>
          <p:cNvPr id="208" name="Google Shape;208;p30"/>
          <p:cNvSpPr txBox="1"/>
          <p:nvPr/>
        </p:nvSpPr>
        <p:spPr>
          <a:xfrm>
            <a:off x="590675" y="2899200"/>
            <a:ext cx="30324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Not dissipate heat</a:t>
            </a:r>
            <a:endParaRPr sz="1800"/>
          </a:p>
        </p:txBody>
      </p:sp>
      <p:pic>
        <p:nvPicPr>
          <p:cNvPr descr="x mark 3 icon" id="209" name="Google Shape;209;p30"/>
          <p:cNvPicPr preferRelativeResize="0"/>
          <p:nvPr/>
        </p:nvPicPr>
        <p:blipFill>
          <a:blip r:embed="rId4">
            <a:alphaModFix/>
          </a:blip>
          <a:stretch>
            <a:fillRect/>
          </a:stretch>
        </p:blipFill>
        <p:spPr>
          <a:xfrm>
            <a:off x="4609900" y="2084675"/>
            <a:ext cx="387275" cy="387275"/>
          </a:xfrm>
          <a:prstGeom prst="rect">
            <a:avLst/>
          </a:prstGeom>
          <a:noFill/>
          <a:ln>
            <a:noFill/>
          </a:ln>
        </p:spPr>
      </p:pic>
      <p:sp>
        <p:nvSpPr>
          <p:cNvPr id="210" name="Google Shape;210;p30"/>
          <p:cNvSpPr txBox="1"/>
          <p:nvPr/>
        </p:nvSpPr>
        <p:spPr>
          <a:xfrm>
            <a:off x="5038075" y="1940950"/>
            <a:ext cx="40197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Troubleshooting equipment is more expensive then TP test equipment</a:t>
            </a:r>
            <a:endParaRPr sz="1800"/>
          </a:p>
        </p:txBody>
      </p:sp>
      <p:pic>
        <p:nvPicPr>
          <p:cNvPr descr="x mark 3 icon" id="211" name="Google Shape;211;p30"/>
          <p:cNvPicPr preferRelativeResize="0"/>
          <p:nvPr/>
        </p:nvPicPr>
        <p:blipFill>
          <a:blip r:embed="rId4">
            <a:alphaModFix/>
          </a:blip>
          <a:stretch>
            <a:fillRect/>
          </a:stretch>
        </p:blipFill>
        <p:spPr>
          <a:xfrm>
            <a:off x="4609900" y="2608232"/>
            <a:ext cx="387275" cy="387275"/>
          </a:xfrm>
          <a:prstGeom prst="rect">
            <a:avLst/>
          </a:prstGeom>
          <a:noFill/>
          <a:ln>
            <a:noFill/>
          </a:ln>
        </p:spPr>
      </p:pic>
      <p:sp>
        <p:nvSpPr>
          <p:cNvPr id="212" name="Google Shape;212;p30"/>
          <p:cNvSpPr txBox="1"/>
          <p:nvPr/>
        </p:nvSpPr>
        <p:spPr>
          <a:xfrm>
            <a:off x="5038075" y="2588410"/>
            <a:ext cx="35211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1800"/>
              <a:t>Harder to troubleshoot</a:t>
            </a:r>
            <a:endParaRPr sz="1800"/>
          </a:p>
        </p:txBody>
      </p:sp>
      <p:pic>
        <p:nvPicPr>
          <p:cNvPr descr="So, It's Totally Possible To Trap A Laser In Water - Digg" id="213" name="Google Shape;213;p30"/>
          <p:cNvPicPr preferRelativeResize="0"/>
          <p:nvPr/>
        </p:nvPicPr>
        <p:blipFill>
          <a:blip r:embed="rId5">
            <a:alphaModFix/>
          </a:blip>
          <a:stretch>
            <a:fillRect/>
          </a:stretch>
        </p:blipFill>
        <p:spPr>
          <a:xfrm>
            <a:off x="2625025" y="3307527"/>
            <a:ext cx="3368450" cy="1835975"/>
          </a:xfrm>
          <a:prstGeom prst="rect">
            <a:avLst/>
          </a:prstGeom>
          <a:noFill/>
          <a:ln>
            <a:noFill/>
          </a:ln>
        </p:spPr>
      </p:pic>
      <p:sp>
        <p:nvSpPr>
          <p:cNvPr id="214" name="Google Shape;214;p30"/>
          <p:cNvSpPr txBox="1"/>
          <p:nvPr>
            <p:ph idx="4294967295" type="title"/>
          </p:nvPr>
        </p:nvSpPr>
        <p:spPr>
          <a:xfrm>
            <a:off x="416100" y="48250"/>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Fiber-Optic Cable</a:t>
            </a:r>
            <a:endParaRPr sz="4000">
              <a:solidFill>
                <a:srgbClr val="58B8E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descr="How to Realize Multimode to Single-Mode Fiber Conversion? | FS ..." id="219" name="Google Shape;219;p31"/>
          <p:cNvPicPr preferRelativeResize="0"/>
          <p:nvPr/>
        </p:nvPicPr>
        <p:blipFill rotWithShape="1">
          <a:blip r:embed="rId3">
            <a:alphaModFix/>
          </a:blip>
          <a:srcRect b="4721" l="5444" r="3654" t="20450"/>
          <a:stretch/>
        </p:blipFill>
        <p:spPr>
          <a:xfrm>
            <a:off x="87225" y="1181200"/>
            <a:ext cx="8952300" cy="3462391"/>
          </a:xfrm>
          <a:prstGeom prst="rect">
            <a:avLst/>
          </a:prstGeom>
          <a:noFill/>
          <a:ln>
            <a:noFill/>
          </a:ln>
        </p:spPr>
      </p:pic>
      <p:sp>
        <p:nvSpPr>
          <p:cNvPr id="220" name="Google Shape;220;p31"/>
          <p:cNvSpPr txBox="1"/>
          <p:nvPr>
            <p:ph idx="4294967295" type="title"/>
          </p:nvPr>
        </p:nvSpPr>
        <p:spPr>
          <a:xfrm>
            <a:off x="416100" y="48250"/>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Fiber-Optic Cable</a:t>
            </a:r>
            <a:endParaRPr sz="4000">
              <a:solidFill>
                <a:srgbClr val="58B8E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ph idx="4294967295" type="title"/>
          </p:nvPr>
        </p:nvSpPr>
        <p:spPr>
          <a:xfrm>
            <a:off x="404325" y="63950"/>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Media Converters</a:t>
            </a:r>
            <a:endParaRPr sz="4000">
              <a:solidFill>
                <a:srgbClr val="58B8E4"/>
              </a:solidFill>
            </a:endParaRPr>
          </a:p>
        </p:txBody>
      </p:sp>
      <p:sp>
        <p:nvSpPr>
          <p:cNvPr id="226" name="Google Shape;226;p32"/>
          <p:cNvSpPr txBox="1"/>
          <p:nvPr/>
        </p:nvSpPr>
        <p:spPr>
          <a:xfrm>
            <a:off x="355600" y="800200"/>
            <a:ext cx="8415000" cy="38367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None/>
            </a:pPr>
            <a:r>
              <a:rPr lang="tr-TR" sz="2400">
                <a:latin typeface="Raleway"/>
                <a:ea typeface="Raleway"/>
                <a:cs typeface="Raleway"/>
                <a:sym typeface="Raleway"/>
              </a:rPr>
              <a:t>Converts Ethernet or other communication protocols from one cable type to another type</a:t>
            </a:r>
            <a:endParaRPr sz="2400">
              <a:latin typeface="Raleway"/>
              <a:ea typeface="Raleway"/>
              <a:cs typeface="Raleway"/>
              <a:sym typeface="Raleway"/>
            </a:endParaRPr>
          </a:p>
          <a:p>
            <a:pPr indent="0" lvl="0" marL="0" rtl="0" algn="l">
              <a:lnSpc>
                <a:spcPct val="150000"/>
              </a:lnSpc>
              <a:spcBef>
                <a:spcPts val="0"/>
              </a:spcBef>
              <a:spcAft>
                <a:spcPts val="0"/>
              </a:spcAft>
              <a:buNone/>
            </a:pPr>
            <a:r>
              <a:t/>
            </a:r>
            <a:endParaRPr sz="2400">
              <a:latin typeface="Raleway"/>
              <a:ea typeface="Raleway"/>
              <a:cs typeface="Raleway"/>
              <a:sym typeface="Raleway"/>
            </a:endParaRPr>
          </a:p>
          <a:p>
            <a:pPr indent="0" lvl="0" marL="0" rtl="0" algn="l">
              <a:lnSpc>
                <a:spcPct val="115000"/>
              </a:lnSpc>
              <a:spcBef>
                <a:spcPts val="0"/>
              </a:spcBef>
              <a:spcAft>
                <a:spcPts val="0"/>
              </a:spcAft>
              <a:buNone/>
            </a:pPr>
            <a:r>
              <a:rPr lang="tr-TR" sz="2400">
                <a:latin typeface="Raleway"/>
                <a:ea typeface="Raleway"/>
                <a:cs typeface="Raleway"/>
                <a:sym typeface="Raleway"/>
              </a:rPr>
              <a:t>Main t</a:t>
            </a:r>
            <a:r>
              <a:rPr lang="tr-TR" sz="2400">
                <a:latin typeface="Raleway"/>
                <a:ea typeface="Raleway"/>
                <a:cs typeface="Raleway"/>
                <a:sym typeface="Raleway"/>
              </a:rPr>
              <a:t>ypes:</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tr-TR" sz="2400">
                <a:latin typeface="Raleway"/>
                <a:ea typeface="Raleway"/>
                <a:cs typeface="Raleway"/>
                <a:sym typeface="Raleway"/>
              </a:rPr>
              <a:t>Fiber-to-Ethernet</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tr-TR" sz="2400">
                <a:latin typeface="Raleway"/>
                <a:ea typeface="Raleway"/>
                <a:cs typeface="Raleway"/>
                <a:sym typeface="Raleway"/>
              </a:rPr>
              <a:t>Fiber-to-Coaxial</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tr-TR" sz="2400">
                <a:latin typeface="Raleway"/>
                <a:ea typeface="Raleway"/>
                <a:cs typeface="Raleway"/>
                <a:sym typeface="Raleway"/>
              </a:rPr>
              <a:t>Fiber-to-Fiber</a:t>
            </a:r>
            <a:endParaRPr sz="2400">
              <a:latin typeface="Raleway"/>
              <a:ea typeface="Raleway"/>
              <a:cs typeface="Raleway"/>
              <a:sym typeface="Raleway"/>
            </a:endParaRPr>
          </a:p>
          <a:p>
            <a:pPr indent="-381000" lvl="0" marL="457200" rtl="0" algn="l">
              <a:lnSpc>
                <a:spcPct val="115000"/>
              </a:lnSpc>
              <a:spcBef>
                <a:spcPts val="0"/>
              </a:spcBef>
              <a:spcAft>
                <a:spcPts val="0"/>
              </a:spcAft>
              <a:buSzPts val="2400"/>
              <a:buFont typeface="Raleway"/>
              <a:buChar char="●"/>
            </a:pPr>
            <a:r>
              <a:rPr lang="tr-TR" sz="2400">
                <a:latin typeface="Raleway"/>
                <a:ea typeface="Raleway"/>
                <a:cs typeface="Raleway"/>
                <a:sym typeface="Raleway"/>
              </a:rPr>
              <a:t>Ethernet-to-Coaxial</a:t>
            </a:r>
            <a:endParaRPr sz="2400">
              <a:latin typeface="Raleway"/>
              <a:ea typeface="Raleway"/>
              <a:cs typeface="Raleway"/>
              <a:sym typeface="Raleway"/>
            </a:endParaRPr>
          </a:p>
          <a:p>
            <a:pPr indent="0" lvl="0" marL="0" rtl="0" algn="l">
              <a:lnSpc>
                <a:spcPct val="150000"/>
              </a:lnSpc>
              <a:spcBef>
                <a:spcPts val="0"/>
              </a:spcBef>
              <a:spcAft>
                <a:spcPts val="0"/>
              </a:spcAft>
              <a:buNone/>
            </a:pPr>
            <a:r>
              <a:t/>
            </a:r>
            <a:endParaRPr sz="2400">
              <a:latin typeface="Raleway"/>
              <a:ea typeface="Raleway"/>
              <a:cs typeface="Raleway"/>
              <a:sym typeface="Raleway"/>
            </a:endParaRPr>
          </a:p>
        </p:txBody>
      </p:sp>
      <p:sp>
        <p:nvSpPr>
          <p:cNvPr id="227" name="Google Shape;227;p32"/>
          <p:cNvSpPr txBox="1"/>
          <p:nvPr/>
        </p:nvSpPr>
        <p:spPr>
          <a:xfrm>
            <a:off x="5638402" y="3671025"/>
            <a:ext cx="2643000" cy="42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tr-TR">
                <a:latin typeface="Raleway"/>
                <a:ea typeface="Raleway"/>
                <a:cs typeface="Raleway"/>
                <a:sym typeface="Raleway"/>
              </a:rPr>
              <a:t>Fiber-to-Ethernet converter</a:t>
            </a:r>
            <a:endParaRPr>
              <a:latin typeface="Raleway"/>
              <a:ea typeface="Raleway"/>
              <a:cs typeface="Raleway"/>
              <a:sym typeface="Raleway"/>
            </a:endParaRPr>
          </a:p>
        </p:txBody>
      </p:sp>
      <p:pic>
        <p:nvPicPr>
          <p:cNvPr descr="FMC-FEBSA-1F2T-5531S40 - 10/100M Single Fiber Media Converter" id="228" name="Google Shape;228;p32"/>
          <p:cNvPicPr preferRelativeResize="0"/>
          <p:nvPr/>
        </p:nvPicPr>
        <p:blipFill rotWithShape="1">
          <a:blip r:embed="rId3">
            <a:alphaModFix/>
          </a:blip>
          <a:srcRect b="28926" l="6042" r="5875" t="29708"/>
          <a:stretch/>
        </p:blipFill>
        <p:spPr>
          <a:xfrm>
            <a:off x="4926650" y="1964925"/>
            <a:ext cx="3632674" cy="170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idx="4294967295" type="ctrTitle"/>
          </p:nvPr>
        </p:nvSpPr>
        <p:spPr>
          <a:xfrm>
            <a:off x="1018750" y="2339996"/>
            <a:ext cx="7904700" cy="7767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4800"/>
              <a:buNone/>
            </a:pPr>
            <a:r>
              <a:rPr b="1" lang="tr-TR" sz="4000">
                <a:solidFill>
                  <a:srgbClr val="58B8E4"/>
                </a:solidFill>
                <a:latin typeface="Raleway"/>
                <a:ea typeface="Raleway"/>
                <a:cs typeface="Raleway"/>
                <a:sym typeface="Raleway"/>
              </a:rPr>
              <a:t>Cable Properties</a:t>
            </a:r>
            <a:endParaRPr b="1" sz="4000">
              <a:solidFill>
                <a:srgbClr val="58B8E4"/>
              </a:solidFill>
              <a:latin typeface="Raleway"/>
              <a:ea typeface="Raleway"/>
              <a:cs typeface="Raleway"/>
              <a:sym typeface="Raleway"/>
            </a:endParaRPr>
          </a:p>
        </p:txBody>
      </p:sp>
      <p:sp>
        <p:nvSpPr>
          <p:cNvPr id="234" name="Google Shape;234;p3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4"/>
          <p:cNvSpPr txBox="1"/>
          <p:nvPr/>
        </p:nvSpPr>
        <p:spPr>
          <a:xfrm>
            <a:off x="404350" y="79650"/>
            <a:ext cx="7303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58B8E4"/>
                </a:solidFill>
              </a:rPr>
              <a:t>Cable Properties</a:t>
            </a:r>
            <a:endParaRPr i="0" sz="4800" u="none" cap="none" strike="noStrike">
              <a:solidFill>
                <a:srgbClr val="58B8E4"/>
              </a:solidFill>
            </a:endParaRPr>
          </a:p>
        </p:txBody>
      </p:sp>
      <p:sp>
        <p:nvSpPr>
          <p:cNvPr id="240" name="Google Shape;240;p34"/>
          <p:cNvSpPr txBox="1"/>
          <p:nvPr/>
        </p:nvSpPr>
        <p:spPr>
          <a:xfrm>
            <a:off x="134200" y="638575"/>
            <a:ext cx="9009900" cy="18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Transmission Speeds</a:t>
            </a:r>
            <a:endParaRPr b="1" sz="2400">
              <a:latin typeface="Raleway"/>
              <a:ea typeface="Raleway"/>
              <a:cs typeface="Raleway"/>
              <a:sym typeface="Raleway"/>
            </a:endParaRPr>
          </a:p>
          <a:p>
            <a:pPr indent="0" lvl="0" marL="0" rtl="0" algn="l">
              <a:spcBef>
                <a:spcPts val="0"/>
              </a:spcBef>
              <a:spcAft>
                <a:spcPts val="0"/>
              </a:spcAft>
              <a:buNone/>
            </a:pPr>
            <a:r>
              <a:t/>
            </a:r>
            <a:endParaRPr b="1" sz="1000">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Based on the type of cable or fiber, network administrators can control the speed of a network to meet the network’s traffic demands</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graphicFrame>
        <p:nvGraphicFramePr>
          <p:cNvPr id="241" name="Google Shape;241;p34"/>
          <p:cNvGraphicFramePr/>
          <p:nvPr/>
        </p:nvGraphicFramePr>
        <p:xfrm>
          <a:off x="639775" y="2508350"/>
          <a:ext cx="3000000" cy="3000000"/>
        </p:xfrm>
        <a:graphic>
          <a:graphicData uri="http://schemas.openxmlformats.org/drawingml/2006/table">
            <a:tbl>
              <a:tblPr>
                <a:noFill/>
                <a:tableStyleId>{0D313E3B-9868-4DD4-A1B8-47BFFF0D2AF5}</a:tableStyleId>
              </a:tblPr>
              <a:tblGrid>
                <a:gridCol w="3551975"/>
                <a:gridCol w="1149650"/>
                <a:gridCol w="3078900"/>
              </a:tblGrid>
              <a:tr h="381000">
                <a:tc>
                  <a:txBody>
                    <a:bodyPr/>
                    <a:lstStyle/>
                    <a:p>
                      <a:pPr indent="0" lvl="0" marL="0" rtl="0" algn="l">
                        <a:spcBef>
                          <a:spcPts val="0"/>
                        </a:spcBef>
                        <a:spcAft>
                          <a:spcPts val="0"/>
                        </a:spcAft>
                        <a:buNone/>
                      </a:pPr>
                      <a:r>
                        <a:rPr b="1" lang="tr-TR"/>
                        <a:t>Media Type</a:t>
                      </a:r>
                      <a:endParaRPr b="1"/>
                    </a:p>
                  </a:txBody>
                  <a:tcPr marT="91425" marB="91425" marR="91425" marL="91425"/>
                </a:tc>
                <a:tc>
                  <a:txBody>
                    <a:bodyPr/>
                    <a:lstStyle/>
                    <a:p>
                      <a:pPr indent="0" lvl="0" marL="0" rtl="0" algn="l">
                        <a:spcBef>
                          <a:spcPts val="0"/>
                        </a:spcBef>
                        <a:spcAft>
                          <a:spcPts val="0"/>
                        </a:spcAft>
                        <a:buNone/>
                      </a:pPr>
                      <a:r>
                        <a:rPr b="1" lang="tr-TR"/>
                        <a:t>Bandwidth</a:t>
                      </a:r>
                      <a:endParaRPr b="1"/>
                    </a:p>
                  </a:txBody>
                  <a:tcPr marT="91425" marB="91425" marR="91425" marL="91425"/>
                </a:tc>
                <a:tc>
                  <a:txBody>
                    <a:bodyPr/>
                    <a:lstStyle/>
                    <a:p>
                      <a:pPr indent="0" lvl="0" marL="0" rtl="0" algn="l">
                        <a:spcBef>
                          <a:spcPts val="0"/>
                        </a:spcBef>
                        <a:spcAft>
                          <a:spcPts val="0"/>
                        </a:spcAft>
                        <a:buNone/>
                      </a:pPr>
                      <a:r>
                        <a:rPr b="1" lang="tr-TR"/>
                        <a:t>Performance: Typical Error Rate</a:t>
                      </a:r>
                      <a:endParaRPr b="1"/>
                    </a:p>
                  </a:txBody>
                  <a:tcPr marT="91425" marB="91425" marR="91425" marL="91425"/>
                </a:tc>
              </a:tr>
              <a:tr h="381000">
                <a:tc>
                  <a:txBody>
                    <a:bodyPr/>
                    <a:lstStyle/>
                    <a:p>
                      <a:pPr indent="0" lvl="0" marL="0" rtl="0" algn="l">
                        <a:spcBef>
                          <a:spcPts val="0"/>
                        </a:spcBef>
                        <a:spcAft>
                          <a:spcPts val="0"/>
                        </a:spcAft>
                        <a:buNone/>
                      </a:pPr>
                      <a:r>
                        <a:rPr lang="tr-TR"/>
                        <a:t>Twisted-pair for analog voice applications</a:t>
                      </a:r>
                      <a:endParaRPr/>
                    </a:p>
                  </a:txBody>
                  <a:tcPr marT="91425" marB="91425" marR="91425" marL="91425"/>
                </a:tc>
                <a:tc>
                  <a:txBody>
                    <a:bodyPr/>
                    <a:lstStyle/>
                    <a:p>
                      <a:pPr indent="0" lvl="0" marL="0" rtl="0" algn="l">
                        <a:spcBef>
                          <a:spcPts val="0"/>
                        </a:spcBef>
                        <a:spcAft>
                          <a:spcPts val="0"/>
                        </a:spcAft>
                        <a:buNone/>
                      </a:pPr>
                      <a:r>
                        <a:rPr lang="tr-TR"/>
                        <a:t>1 MHz</a:t>
                      </a:r>
                      <a:endParaRPr/>
                    </a:p>
                  </a:txBody>
                  <a:tcPr marT="91425" marB="91425" marR="91425" marL="91425"/>
                </a:tc>
                <a:tc>
                  <a:txBody>
                    <a:bodyPr/>
                    <a:lstStyle/>
                    <a:p>
                      <a:pPr indent="0" lvl="0" marL="0" rtl="0" algn="l">
                        <a:spcBef>
                          <a:spcPts val="0"/>
                        </a:spcBef>
                        <a:spcAft>
                          <a:spcPts val="0"/>
                        </a:spcAft>
                        <a:buNone/>
                      </a:pPr>
                      <a:r>
                        <a:rPr lang="tr-TR"/>
                        <a:t>Poor to fair (10</a:t>
                      </a:r>
                      <a:r>
                        <a:rPr baseline="30000" lang="tr-TR"/>
                        <a:t>–5</a:t>
                      </a:r>
                      <a:r>
                        <a:rPr lang="tr-TR"/>
                        <a:t>)</a:t>
                      </a:r>
                      <a:endParaRPr/>
                    </a:p>
                  </a:txBody>
                  <a:tcPr marT="91425" marB="91425" marR="91425" marL="91425"/>
                </a:tc>
              </a:tr>
              <a:tr h="381000">
                <a:tc>
                  <a:txBody>
                    <a:bodyPr/>
                    <a:lstStyle/>
                    <a:p>
                      <a:pPr indent="0" lvl="0" marL="0" rtl="0" algn="l">
                        <a:spcBef>
                          <a:spcPts val="0"/>
                        </a:spcBef>
                        <a:spcAft>
                          <a:spcPts val="0"/>
                        </a:spcAft>
                        <a:buNone/>
                      </a:pPr>
                      <a:r>
                        <a:rPr lang="tr-TR"/>
                        <a:t>Coaxial cable</a:t>
                      </a:r>
                      <a:endParaRPr/>
                    </a:p>
                  </a:txBody>
                  <a:tcPr marT="91425" marB="91425" marR="91425" marL="91425"/>
                </a:tc>
                <a:tc>
                  <a:txBody>
                    <a:bodyPr/>
                    <a:lstStyle/>
                    <a:p>
                      <a:pPr indent="0" lvl="0" marL="0" rtl="0" algn="l">
                        <a:spcBef>
                          <a:spcPts val="0"/>
                        </a:spcBef>
                        <a:spcAft>
                          <a:spcPts val="0"/>
                        </a:spcAft>
                        <a:buNone/>
                      </a:pPr>
                      <a:r>
                        <a:rPr lang="tr-TR"/>
                        <a:t>1 GHz</a:t>
                      </a:r>
                      <a:endParaRPr/>
                    </a:p>
                  </a:txBody>
                  <a:tcPr marT="91425" marB="91425" marR="91425" marL="91425"/>
                </a:tc>
                <a:tc>
                  <a:txBody>
                    <a:bodyPr/>
                    <a:lstStyle/>
                    <a:p>
                      <a:pPr indent="0" lvl="0" marL="0" rtl="0" algn="l">
                        <a:spcBef>
                          <a:spcPts val="0"/>
                        </a:spcBef>
                        <a:spcAft>
                          <a:spcPts val="0"/>
                        </a:spcAft>
                        <a:buNone/>
                      </a:pPr>
                      <a:r>
                        <a:rPr lang="tr-TR"/>
                        <a:t>Good (10</a:t>
                      </a:r>
                      <a:r>
                        <a:rPr baseline="30000" lang="tr-TR"/>
                        <a:t>–7</a:t>
                      </a:r>
                      <a:r>
                        <a:rPr lang="tr-TR"/>
                        <a:t> to 10</a:t>
                      </a:r>
                      <a:r>
                        <a:rPr baseline="30000" lang="tr-TR"/>
                        <a:t>–9</a:t>
                      </a:r>
                      <a:r>
                        <a:rPr lang="tr-TR"/>
                        <a:t>)</a:t>
                      </a:r>
                      <a:endParaRPr/>
                    </a:p>
                  </a:txBody>
                  <a:tcPr marT="91425" marB="91425" marR="91425" marL="91425"/>
                </a:tc>
              </a:tr>
              <a:tr h="381000">
                <a:tc>
                  <a:txBody>
                    <a:bodyPr/>
                    <a:lstStyle/>
                    <a:p>
                      <a:pPr indent="0" lvl="0" marL="0" rtl="0" algn="l">
                        <a:spcBef>
                          <a:spcPts val="0"/>
                        </a:spcBef>
                        <a:spcAft>
                          <a:spcPts val="0"/>
                        </a:spcAft>
                        <a:buNone/>
                      </a:pPr>
                      <a:r>
                        <a:rPr lang="tr-TR"/>
                        <a:t>Microwave</a:t>
                      </a:r>
                      <a:endParaRPr/>
                    </a:p>
                  </a:txBody>
                  <a:tcPr marT="91425" marB="91425" marR="91425" marL="91425"/>
                </a:tc>
                <a:tc>
                  <a:txBody>
                    <a:bodyPr/>
                    <a:lstStyle/>
                    <a:p>
                      <a:pPr indent="0" lvl="0" marL="0" rtl="0" algn="l">
                        <a:spcBef>
                          <a:spcPts val="0"/>
                        </a:spcBef>
                        <a:spcAft>
                          <a:spcPts val="0"/>
                        </a:spcAft>
                        <a:buNone/>
                      </a:pPr>
                      <a:r>
                        <a:rPr lang="tr-TR"/>
                        <a:t>100 GHz</a:t>
                      </a:r>
                      <a:endParaRPr/>
                    </a:p>
                  </a:txBody>
                  <a:tcPr marT="91425" marB="91425" marR="91425" marL="91425"/>
                </a:tc>
                <a:tc>
                  <a:txBody>
                    <a:bodyPr/>
                    <a:lstStyle/>
                    <a:p>
                      <a:pPr indent="0" lvl="0" marL="0" rtl="0" algn="l">
                        <a:spcBef>
                          <a:spcPts val="0"/>
                        </a:spcBef>
                        <a:spcAft>
                          <a:spcPts val="0"/>
                        </a:spcAft>
                        <a:buNone/>
                      </a:pPr>
                      <a:r>
                        <a:rPr lang="tr-TR"/>
                        <a:t>Good (10</a:t>
                      </a:r>
                      <a:r>
                        <a:rPr baseline="30000" lang="tr-TR"/>
                        <a:t>–9</a:t>
                      </a:r>
                      <a:r>
                        <a:rPr lang="tr-TR"/>
                        <a:t>)</a:t>
                      </a:r>
                      <a:endParaRPr/>
                    </a:p>
                  </a:txBody>
                  <a:tcPr marT="91425" marB="91425" marR="91425" marL="91425"/>
                </a:tc>
              </a:tr>
              <a:tr h="381000">
                <a:tc>
                  <a:txBody>
                    <a:bodyPr/>
                    <a:lstStyle/>
                    <a:p>
                      <a:pPr indent="0" lvl="0" marL="0" rtl="0" algn="l">
                        <a:spcBef>
                          <a:spcPts val="0"/>
                        </a:spcBef>
                        <a:spcAft>
                          <a:spcPts val="0"/>
                        </a:spcAft>
                        <a:buNone/>
                      </a:pPr>
                      <a:r>
                        <a:rPr lang="tr-TR"/>
                        <a:t>Satellite</a:t>
                      </a:r>
                      <a:endParaRPr/>
                    </a:p>
                  </a:txBody>
                  <a:tcPr marT="91425" marB="91425" marR="91425" marL="91425"/>
                </a:tc>
                <a:tc>
                  <a:txBody>
                    <a:bodyPr/>
                    <a:lstStyle/>
                    <a:p>
                      <a:pPr indent="0" lvl="0" marL="0" rtl="0" algn="l">
                        <a:spcBef>
                          <a:spcPts val="0"/>
                        </a:spcBef>
                        <a:spcAft>
                          <a:spcPts val="0"/>
                        </a:spcAft>
                        <a:buNone/>
                      </a:pPr>
                      <a:r>
                        <a:rPr lang="tr-TR"/>
                        <a:t>100 GHz</a:t>
                      </a:r>
                      <a:endParaRPr/>
                    </a:p>
                  </a:txBody>
                  <a:tcPr marT="91425" marB="91425" marR="91425" marL="91425"/>
                </a:tc>
                <a:tc>
                  <a:txBody>
                    <a:bodyPr/>
                    <a:lstStyle/>
                    <a:p>
                      <a:pPr indent="0" lvl="0" marL="0" rtl="0" algn="l">
                        <a:spcBef>
                          <a:spcPts val="0"/>
                        </a:spcBef>
                        <a:spcAft>
                          <a:spcPts val="0"/>
                        </a:spcAft>
                        <a:buNone/>
                      </a:pPr>
                      <a:r>
                        <a:rPr lang="tr-TR"/>
                        <a:t>Good (10</a:t>
                      </a:r>
                      <a:r>
                        <a:rPr baseline="30000" lang="tr-TR"/>
                        <a:t>–9</a:t>
                      </a:r>
                      <a:r>
                        <a:rPr lang="tr-TR"/>
                        <a:t>)</a:t>
                      </a:r>
                      <a:endParaRPr/>
                    </a:p>
                  </a:txBody>
                  <a:tcPr marT="91425" marB="91425" marR="91425" marL="91425"/>
                </a:tc>
              </a:tr>
              <a:tr h="381000">
                <a:tc>
                  <a:txBody>
                    <a:bodyPr/>
                    <a:lstStyle/>
                    <a:p>
                      <a:pPr indent="0" lvl="0" marL="0" rtl="0" algn="l">
                        <a:spcBef>
                          <a:spcPts val="0"/>
                        </a:spcBef>
                        <a:spcAft>
                          <a:spcPts val="0"/>
                        </a:spcAft>
                        <a:buNone/>
                      </a:pPr>
                      <a:r>
                        <a:rPr lang="tr-TR"/>
                        <a:t>Fiber</a:t>
                      </a:r>
                      <a:endParaRPr/>
                    </a:p>
                  </a:txBody>
                  <a:tcPr marT="91425" marB="91425" marR="91425" marL="91425"/>
                </a:tc>
                <a:tc>
                  <a:txBody>
                    <a:bodyPr/>
                    <a:lstStyle/>
                    <a:p>
                      <a:pPr indent="0" lvl="0" marL="0" rtl="0" algn="l">
                        <a:spcBef>
                          <a:spcPts val="0"/>
                        </a:spcBef>
                        <a:spcAft>
                          <a:spcPts val="0"/>
                        </a:spcAft>
                        <a:buNone/>
                      </a:pPr>
                      <a:r>
                        <a:rPr lang="tr-TR"/>
                        <a:t>75 THz</a:t>
                      </a:r>
                      <a:endParaRPr/>
                    </a:p>
                  </a:txBody>
                  <a:tcPr marT="91425" marB="91425" marR="91425" marL="91425"/>
                </a:tc>
                <a:tc>
                  <a:txBody>
                    <a:bodyPr/>
                    <a:lstStyle/>
                    <a:p>
                      <a:pPr indent="0" lvl="0" marL="0" rtl="0" algn="l">
                        <a:spcBef>
                          <a:spcPts val="0"/>
                        </a:spcBef>
                        <a:spcAft>
                          <a:spcPts val="0"/>
                        </a:spcAft>
                        <a:buNone/>
                      </a:pPr>
                      <a:r>
                        <a:rPr lang="tr-TR"/>
                        <a:t>Great (10</a:t>
                      </a:r>
                      <a:r>
                        <a:rPr baseline="30000" lang="tr-TR"/>
                        <a:t>–11</a:t>
                      </a:r>
                      <a:r>
                        <a:rPr lang="tr-TR"/>
                        <a:t> to 10</a:t>
                      </a:r>
                      <a:r>
                        <a:rPr baseline="30000" lang="tr-TR"/>
                        <a:t>–13</a:t>
                      </a:r>
                      <a:r>
                        <a:rPr lang="tr-TR"/>
                        <a:t>)</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nvSpPr>
        <p:spPr>
          <a:xfrm>
            <a:off x="134200" y="638575"/>
            <a:ext cx="90099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Distance</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graphicFrame>
        <p:nvGraphicFramePr>
          <p:cNvPr id="247" name="Google Shape;247;p35"/>
          <p:cNvGraphicFramePr/>
          <p:nvPr/>
        </p:nvGraphicFramePr>
        <p:xfrm>
          <a:off x="1723350" y="1160575"/>
          <a:ext cx="3000000" cy="3000000"/>
        </p:xfrm>
        <a:graphic>
          <a:graphicData uri="http://schemas.openxmlformats.org/drawingml/2006/table">
            <a:tbl>
              <a:tblPr>
                <a:noFill/>
                <a:tableStyleId>{0D313E3B-9868-4DD4-A1B8-47BFFF0D2AF5}</a:tableStyleId>
              </a:tblPr>
              <a:tblGrid>
                <a:gridCol w="1463200"/>
                <a:gridCol w="1366925"/>
                <a:gridCol w="1701225"/>
                <a:gridCol w="1873750"/>
              </a:tblGrid>
              <a:tr h="145275">
                <a:tc>
                  <a:txBody>
                    <a:bodyPr/>
                    <a:lstStyle/>
                    <a:p>
                      <a:pPr indent="0" lvl="0" marL="0" rtl="0" algn="l">
                        <a:spcBef>
                          <a:spcPts val="0"/>
                        </a:spcBef>
                        <a:spcAft>
                          <a:spcPts val="0"/>
                        </a:spcAft>
                        <a:buNone/>
                      </a:pPr>
                      <a:r>
                        <a:rPr b="1" lang="tr-TR"/>
                        <a:t>Standard</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tr-TR"/>
                        <a:t>Data Rate</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tr-TR"/>
                        <a:t>Max Distance</a:t>
                      </a:r>
                      <a:endParaRPr b="1"/>
                    </a:p>
                  </a:txBody>
                  <a:tcPr marT="91425" marB="91425" marR="91425" marL="91425">
                    <a:solidFill>
                      <a:srgbClr val="FFFFFF"/>
                    </a:solidFill>
                  </a:tcPr>
                </a:tc>
                <a:tc>
                  <a:txBody>
                    <a:bodyPr/>
                    <a:lstStyle/>
                    <a:p>
                      <a:pPr indent="0" lvl="0" marL="0" rtl="0" algn="l">
                        <a:spcBef>
                          <a:spcPts val="0"/>
                        </a:spcBef>
                        <a:spcAft>
                          <a:spcPts val="0"/>
                        </a:spcAft>
                        <a:buNone/>
                      </a:pPr>
                      <a:r>
                        <a:rPr b="1" lang="tr-TR"/>
                        <a:t>Cable Type</a:t>
                      </a:r>
                      <a:endParaRPr b="1"/>
                    </a:p>
                  </a:txBody>
                  <a:tcPr marT="91425" marB="91425" marR="91425" marL="91425">
                    <a:solidFill>
                      <a:srgbClr val="FFFFFF"/>
                    </a:solidFill>
                  </a:tcPr>
                </a:tc>
              </a:tr>
              <a:tr h="145275">
                <a:tc>
                  <a:txBody>
                    <a:bodyPr/>
                    <a:lstStyle/>
                    <a:p>
                      <a:pPr indent="0" lvl="0" marL="0" rtl="0" algn="l">
                        <a:spcBef>
                          <a:spcPts val="0"/>
                        </a:spcBef>
                        <a:spcAft>
                          <a:spcPts val="0"/>
                        </a:spcAft>
                        <a:buNone/>
                      </a:pPr>
                      <a:r>
                        <a:rPr lang="tr-TR"/>
                        <a:t>10Base2</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10 Mbps</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185 m</a:t>
                      </a:r>
                      <a:endParaRPr baseline="30000"/>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Coaxial</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145275">
                <a:tc>
                  <a:txBody>
                    <a:bodyPr/>
                    <a:lstStyle/>
                    <a:p>
                      <a:pPr indent="0" lvl="0" marL="0" rtl="0" algn="l">
                        <a:spcBef>
                          <a:spcPts val="0"/>
                        </a:spcBef>
                        <a:spcAft>
                          <a:spcPts val="0"/>
                        </a:spcAft>
                        <a:buNone/>
                      </a:pPr>
                      <a:r>
                        <a:rPr lang="tr-TR"/>
                        <a:t>10Base5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10 Mbps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500 m</a:t>
                      </a:r>
                      <a:endParaRPr baseline="30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Coaxial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45275">
                <a:tc>
                  <a:txBody>
                    <a:bodyPr/>
                    <a:lstStyle/>
                    <a:p>
                      <a:pPr indent="0" lvl="0" marL="0" rtl="0" algn="l">
                        <a:spcBef>
                          <a:spcPts val="0"/>
                        </a:spcBef>
                        <a:spcAft>
                          <a:spcPts val="0"/>
                        </a:spcAft>
                        <a:buNone/>
                      </a:pPr>
                      <a:r>
                        <a:rPr lang="tr-TR"/>
                        <a:t>10BaseT</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tr-TR"/>
                        <a:t>10 Mbps</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tr-TR"/>
                        <a:t>100 m</a:t>
                      </a:r>
                      <a:endParaRPr baseline="30000"/>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tr-TR"/>
                        <a:t>Ethernet</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r h="145275">
                <a:tc>
                  <a:txBody>
                    <a:bodyPr/>
                    <a:lstStyle/>
                    <a:p>
                      <a:pPr indent="0" lvl="0" marL="0" rtl="0" algn="l">
                        <a:spcBef>
                          <a:spcPts val="0"/>
                        </a:spcBef>
                        <a:spcAft>
                          <a:spcPts val="0"/>
                        </a:spcAft>
                        <a:buNone/>
                      </a:pPr>
                      <a:r>
                        <a:rPr lang="tr-TR"/>
                        <a:t>100BaseT</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100 Mbps</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100 m</a:t>
                      </a:r>
                      <a:endParaRPr baseline="30000"/>
                    </a:p>
                  </a:txBody>
                  <a:tcPr marT="91425" marB="91425" marR="91425" marL="91425">
                    <a:solidFill>
                      <a:srgbClr val="FFFFFF"/>
                    </a:solidFill>
                  </a:tcPr>
                </a:tc>
                <a:tc>
                  <a:txBody>
                    <a:bodyPr/>
                    <a:lstStyle/>
                    <a:p>
                      <a:pPr indent="0" lvl="0" marL="0" rtl="0" algn="l">
                        <a:spcBef>
                          <a:spcPts val="0"/>
                        </a:spcBef>
                        <a:spcAft>
                          <a:spcPts val="0"/>
                        </a:spcAft>
                        <a:buNone/>
                      </a:pPr>
                      <a:r>
                        <a:rPr lang="tr-TR"/>
                        <a:t>Ethernet</a:t>
                      </a:r>
                      <a:endParaRPr/>
                    </a:p>
                  </a:txBody>
                  <a:tcPr marT="91425" marB="91425" marR="91425" marL="91425">
                    <a:solidFill>
                      <a:srgbClr val="FFFFFF"/>
                    </a:solidFill>
                  </a:tcPr>
                </a:tc>
              </a:tr>
              <a:tr h="145275">
                <a:tc>
                  <a:txBody>
                    <a:bodyPr/>
                    <a:lstStyle/>
                    <a:p>
                      <a:pPr indent="0" lvl="0" marL="0" rtl="0" algn="l">
                        <a:spcBef>
                          <a:spcPts val="0"/>
                        </a:spcBef>
                        <a:spcAft>
                          <a:spcPts val="0"/>
                        </a:spcAft>
                        <a:buNone/>
                      </a:pPr>
                      <a:r>
                        <a:rPr lang="tr-TR"/>
                        <a:t>1000BaseT</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1 Gbps</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100 m</a:t>
                      </a:r>
                      <a:endParaRPr baseline="30000"/>
                    </a:p>
                  </a:txBody>
                  <a:tcPr marT="91425" marB="91425" marR="91425" marL="91425">
                    <a:solidFill>
                      <a:srgbClr val="FFFFFF"/>
                    </a:solidFill>
                  </a:tcPr>
                </a:tc>
                <a:tc>
                  <a:txBody>
                    <a:bodyPr/>
                    <a:lstStyle/>
                    <a:p>
                      <a:pPr indent="0" lvl="0" marL="0" rtl="0" algn="l">
                        <a:spcBef>
                          <a:spcPts val="0"/>
                        </a:spcBef>
                        <a:spcAft>
                          <a:spcPts val="0"/>
                        </a:spcAft>
                        <a:buNone/>
                      </a:pPr>
                      <a:r>
                        <a:rPr lang="tr-TR"/>
                        <a:t>Ethernet</a:t>
                      </a:r>
                      <a:endParaRPr/>
                    </a:p>
                  </a:txBody>
                  <a:tcPr marT="91425" marB="91425" marR="91425" marL="91425">
                    <a:solidFill>
                      <a:srgbClr val="FFFFFF"/>
                    </a:solidFill>
                  </a:tcPr>
                </a:tc>
              </a:tr>
              <a:tr h="146675">
                <a:tc>
                  <a:txBody>
                    <a:bodyPr/>
                    <a:lstStyle/>
                    <a:p>
                      <a:pPr indent="0" lvl="0" marL="0" rtl="0" algn="l">
                        <a:spcBef>
                          <a:spcPts val="0"/>
                        </a:spcBef>
                        <a:spcAft>
                          <a:spcPts val="0"/>
                        </a:spcAft>
                        <a:buNone/>
                      </a:pPr>
                      <a:r>
                        <a:rPr lang="tr-TR"/>
                        <a:t>10BaseFL</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10 Mbps</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2 km</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Fiber (Multi Mode)</a:t>
                      </a:r>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146675">
                <a:tc>
                  <a:txBody>
                    <a:bodyPr/>
                    <a:lstStyle/>
                    <a:p>
                      <a:pPr indent="0" lvl="0" marL="0" rtl="0" algn="l">
                        <a:spcBef>
                          <a:spcPts val="0"/>
                        </a:spcBef>
                        <a:spcAft>
                          <a:spcPts val="0"/>
                        </a:spcAft>
                        <a:buNone/>
                      </a:pPr>
                      <a:r>
                        <a:rPr lang="tr-TR"/>
                        <a:t>100BaseSX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100 Mbps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300 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t>Fiber (Multi Mode)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46675">
                <a:tc>
                  <a:txBody>
                    <a:bodyPr/>
                    <a:lstStyle/>
                    <a:p>
                      <a:pPr indent="0" lvl="0" marL="0" rtl="0" algn="l">
                        <a:spcBef>
                          <a:spcPts val="0"/>
                        </a:spcBef>
                        <a:spcAft>
                          <a:spcPts val="0"/>
                        </a:spcAft>
                        <a:buNone/>
                      </a:pPr>
                      <a:r>
                        <a:rPr lang="tr-TR"/>
                        <a:t>100BaseLX</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tr-TR"/>
                        <a:t>100 Mbps</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tr-TR"/>
                        <a:t>100</a:t>
                      </a:r>
                      <a:r>
                        <a:rPr lang="tr-TR"/>
                        <a:t> km</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lang="tr-TR"/>
                        <a:t>Fiber (Single Mode)</a:t>
                      </a:r>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r h="146675">
                <a:tc>
                  <a:txBody>
                    <a:bodyPr/>
                    <a:lstStyle/>
                    <a:p>
                      <a:pPr indent="0" lvl="0" marL="0" rtl="0" algn="l">
                        <a:spcBef>
                          <a:spcPts val="0"/>
                        </a:spcBef>
                        <a:spcAft>
                          <a:spcPts val="0"/>
                        </a:spcAft>
                        <a:buNone/>
                      </a:pPr>
                      <a:r>
                        <a:rPr lang="tr-TR"/>
                        <a:t>1000BaseLH</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1 Gbps</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70</a:t>
                      </a:r>
                      <a:r>
                        <a:rPr lang="tr-TR"/>
                        <a:t> km</a:t>
                      </a:r>
                      <a:endParaRPr/>
                    </a:p>
                  </a:txBody>
                  <a:tcPr marT="91425" marB="91425" marR="91425" marL="91425">
                    <a:solidFill>
                      <a:srgbClr val="FFFFFF"/>
                    </a:solidFill>
                  </a:tcPr>
                </a:tc>
                <a:tc>
                  <a:txBody>
                    <a:bodyPr/>
                    <a:lstStyle/>
                    <a:p>
                      <a:pPr indent="0" lvl="0" marL="0" rtl="0" algn="l">
                        <a:spcBef>
                          <a:spcPts val="0"/>
                        </a:spcBef>
                        <a:spcAft>
                          <a:spcPts val="0"/>
                        </a:spcAft>
                        <a:buNone/>
                      </a:pPr>
                      <a:r>
                        <a:rPr lang="tr-TR"/>
                        <a:t>Fiber (Single Mode)</a:t>
                      </a:r>
                      <a:endParaRPr/>
                    </a:p>
                  </a:txBody>
                  <a:tcPr marT="91425" marB="91425" marR="91425" marL="91425">
                    <a:solidFill>
                      <a:srgbClr val="FFFFFF"/>
                    </a:solidFill>
                  </a:tcPr>
                </a:tc>
              </a:tr>
            </a:tbl>
          </a:graphicData>
        </a:graphic>
      </p:graphicFrame>
      <p:sp>
        <p:nvSpPr>
          <p:cNvPr id="248" name="Google Shape;248;p35"/>
          <p:cNvSpPr txBox="1"/>
          <p:nvPr/>
        </p:nvSpPr>
        <p:spPr>
          <a:xfrm>
            <a:off x="404350" y="79650"/>
            <a:ext cx="7303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58B8E4"/>
                </a:solidFill>
              </a:rPr>
              <a:t>Cable Properties</a:t>
            </a:r>
            <a:endParaRPr i="0" sz="4800" u="none" cap="none" strike="noStrike">
              <a:solidFill>
                <a:srgbClr val="58B8E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nvSpPr>
        <p:spPr>
          <a:xfrm>
            <a:off x="1776625" y="973975"/>
            <a:ext cx="15528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Simplex</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pic>
        <p:nvPicPr>
          <p:cNvPr id="254" name="Google Shape;254;p36"/>
          <p:cNvPicPr preferRelativeResize="0"/>
          <p:nvPr/>
        </p:nvPicPr>
        <p:blipFill>
          <a:blip r:embed="rId3">
            <a:alphaModFix/>
          </a:blip>
          <a:stretch>
            <a:fillRect/>
          </a:stretch>
        </p:blipFill>
        <p:spPr>
          <a:xfrm>
            <a:off x="4408088" y="800200"/>
            <a:ext cx="3681550" cy="1021975"/>
          </a:xfrm>
          <a:prstGeom prst="rect">
            <a:avLst/>
          </a:prstGeom>
          <a:noFill/>
          <a:ln>
            <a:noFill/>
          </a:ln>
        </p:spPr>
      </p:pic>
      <p:pic>
        <p:nvPicPr>
          <p:cNvPr id="255" name="Google Shape;255;p36"/>
          <p:cNvPicPr preferRelativeResize="0"/>
          <p:nvPr/>
        </p:nvPicPr>
        <p:blipFill>
          <a:blip r:embed="rId4">
            <a:alphaModFix/>
          </a:blip>
          <a:stretch>
            <a:fillRect/>
          </a:stretch>
        </p:blipFill>
        <p:spPr>
          <a:xfrm>
            <a:off x="4494325" y="1968725"/>
            <a:ext cx="2972275" cy="1341550"/>
          </a:xfrm>
          <a:prstGeom prst="rect">
            <a:avLst/>
          </a:prstGeom>
          <a:noFill/>
          <a:ln>
            <a:noFill/>
          </a:ln>
        </p:spPr>
      </p:pic>
      <p:sp>
        <p:nvSpPr>
          <p:cNvPr id="256" name="Google Shape;256;p36"/>
          <p:cNvSpPr txBox="1"/>
          <p:nvPr/>
        </p:nvSpPr>
        <p:spPr>
          <a:xfrm>
            <a:off x="1776625" y="2371925"/>
            <a:ext cx="2546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Half-</a:t>
            </a:r>
            <a:r>
              <a:rPr b="1" lang="tr-TR" sz="2400">
                <a:latin typeface="Raleway"/>
                <a:ea typeface="Raleway"/>
                <a:cs typeface="Raleway"/>
                <a:sym typeface="Raleway"/>
              </a:rPr>
              <a:t>duplex</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pic>
        <p:nvPicPr>
          <p:cNvPr id="257" name="Google Shape;257;p36"/>
          <p:cNvPicPr preferRelativeResize="0"/>
          <p:nvPr/>
        </p:nvPicPr>
        <p:blipFill>
          <a:blip r:embed="rId5">
            <a:alphaModFix/>
          </a:blip>
          <a:stretch>
            <a:fillRect/>
          </a:stretch>
        </p:blipFill>
        <p:spPr>
          <a:xfrm>
            <a:off x="4585925" y="3808675"/>
            <a:ext cx="3503725" cy="922025"/>
          </a:xfrm>
          <a:prstGeom prst="rect">
            <a:avLst/>
          </a:prstGeom>
          <a:noFill/>
          <a:ln>
            <a:noFill/>
          </a:ln>
        </p:spPr>
      </p:pic>
      <p:sp>
        <p:nvSpPr>
          <p:cNvPr id="258" name="Google Shape;258;p36"/>
          <p:cNvSpPr txBox="1"/>
          <p:nvPr/>
        </p:nvSpPr>
        <p:spPr>
          <a:xfrm>
            <a:off x="1776625" y="3963975"/>
            <a:ext cx="2546100" cy="6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Full</a:t>
            </a:r>
            <a:r>
              <a:rPr b="1" lang="tr-TR" sz="2400">
                <a:latin typeface="Raleway"/>
                <a:ea typeface="Raleway"/>
                <a:cs typeface="Raleway"/>
                <a:sym typeface="Raleway"/>
              </a:rPr>
              <a:t>-</a:t>
            </a:r>
            <a:r>
              <a:rPr b="1" lang="tr-TR" sz="2400">
                <a:latin typeface="Raleway"/>
                <a:ea typeface="Raleway"/>
                <a:cs typeface="Raleway"/>
                <a:sym typeface="Raleway"/>
              </a:rPr>
              <a:t>duplex</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sp>
        <p:nvSpPr>
          <p:cNvPr id="259" name="Google Shape;259;p36"/>
          <p:cNvSpPr txBox="1"/>
          <p:nvPr/>
        </p:nvSpPr>
        <p:spPr>
          <a:xfrm>
            <a:off x="404350" y="79650"/>
            <a:ext cx="73032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4800"/>
              <a:buFont typeface="Arial"/>
              <a:buNone/>
            </a:pPr>
            <a:r>
              <a:rPr lang="tr-TR" sz="4000">
                <a:solidFill>
                  <a:srgbClr val="58B8E4"/>
                </a:solidFill>
              </a:rPr>
              <a:t>Cable Properties</a:t>
            </a:r>
            <a:endParaRPr i="0" sz="4800" u="none" cap="none" strike="noStrike">
              <a:solidFill>
                <a:srgbClr val="58B8E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grpSp>
        <p:nvGrpSpPr>
          <p:cNvPr id="264" name="Google Shape;264;p37"/>
          <p:cNvGrpSpPr/>
          <p:nvPr/>
        </p:nvGrpSpPr>
        <p:grpSpPr>
          <a:xfrm>
            <a:off x="5796152" y="1281929"/>
            <a:ext cx="2730816" cy="2774630"/>
            <a:chOff x="2602525" y="317054"/>
            <a:chExt cx="4174283" cy="4762495"/>
          </a:xfrm>
        </p:grpSpPr>
        <p:sp>
          <p:nvSpPr>
            <p:cNvPr id="265" name="Google Shape;265;p37"/>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6" name="Google Shape;266;p37"/>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7" name="Google Shape;267;p37"/>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8" name="Google Shape;268;p37"/>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9" name="Google Shape;269;p37"/>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0" name="Google Shape;270;p37"/>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1" name="Google Shape;271;p37"/>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2" name="Google Shape;272;p37"/>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3" name="Google Shape;273;p37"/>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4" name="Google Shape;274;p37"/>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5" name="Google Shape;275;p37"/>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6" name="Google Shape;276;p37"/>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7" name="Google Shape;277;p37"/>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8" name="Google Shape;278;p37"/>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9" name="Google Shape;279;p37"/>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0" name="Google Shape;280;p37"/>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1" name="Google Shape;281;p37"/>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2" name="Google Shape;282;p37"/>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3" name="Google Shape;283;p37"/>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4" name="Google Shape;284;p37"/>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5" name="Google Shape;285;p37"/>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6" name="Google Shape;286;p37"/>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7" name="Google Shape;287;p37"/>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8" name="Google Shape;288;p37"/>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9" name="Google Shape;289;p37"/>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0" name="Google Shape;290;p37"/>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1" name="Google Shape;291;p37"/>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 name="Google Shape;292;p37"/>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3" name="Google Shape;293;p37"/>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p37"/>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5" name="Google Shape;295;p37"/>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6" name="Google Shape;296;p37"/>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7" name="Google Shape;297;p37"/>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8" name="Google Shape;298;p37"/>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9" name="Google Shape;299;p37"/>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0" name="Google Shape;300;p37"/>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1" name="Google Shape;301;p37"/>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2" name="Google Shape;302;p37"/>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3" name="Google Shape;303;p37"/>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745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4" name="Google Shape;304;p37"/>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5" name="Google Shape;305;p37"/>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6" name="Google Shape;306;p37"/>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7" name="Google Shape;307;p3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8" name="Google Shape;308;p37"/>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007BB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9" name="Google Shape;309;p37"/>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745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0" name="Google Shape;310;p37"/>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1" name="Google Shape;311;p37"/>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2" name="Google Shape;312;p37"/>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3" name="Google Shape;313;p37"/>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4" name="Google Shape;314;p37"/>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5" name="Google Shape;315;p37"/>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p37"/>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7" name="Google Shape;317;p37"/>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8" name="Google Shape;318;p37"/>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9" name="Google Shape;319;p37"/>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p37"/>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1" name="Google Shape;321;p37"/>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322" name="Google Shape;322;p37"/>
            <p:cNvGrpSpPr/>
            <p:nvPr/>
          </p:nvGrpSpPr>
          <p:grpSpPr>
            <a:xfrm>
              <a:off x="2941619" y="3895613"/>
              <a:ext cx="483621" cy="510995"/>
              <a:chOff x="4345944" y="4626313"/>
              <a:chExt cx="483621" cy="510995"/>
            </a:xfrm>
          </p:grpSpPr>
          <p:grpSp>
            <p:nvGrpSpPr>
              <p:cNvPr id="323" name="Google Shape;323;p37"/>
              <p:cNvGrpSpPr/>
              <p:nvPr/>
            </p:nvGrpSpPr>
            <p:grpSpPr>
              <a:xfrm>
                <a:off x="4345944" y="4852987"/>
                <a:ext cx="474200" cy="284321"/>
                <a:chOff x="4345944" y="4852987"/>
                <a:chExt cx="474200" cy="284321"/>
              </a:xfrm>
            </p:grpSpPr>
            <p:sp>
              <p:nvSpPr>
                <p:cNvPr id="324" name="Google Shape;324;p37"/>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5" name="Google Shape;325;p37"/>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6" name="Google Shape;326;p37"/>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327" name="Google Shape;327;p37"/>
                <p:cNvGrpSpPr/>
                <p:nvPr/>
              </p:nvGrpSpPr>
              <p:grpSpPr>
                <a:xfrm>
                  <a:off x="4457040" y="4985575"/>
                  <a:ext cx="133724" cy="77247"/>
                  <a:chOff x="4457040" y="4985575"/>
                  <a:chExt cx="133724" cy="77247"/>
                </a:xfrm>
              </p:grpSpPr>
              <p:sp>
                <p:nvSpPr>
                  <p:cNvPr id="328" name="Google Shape;328;p37"/>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9" name="Google Shape;329;p37"/>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330" name="Google Shape;330;p37"/>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1" name="Google Shape;331;p37"/>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2" name="Google Shape;332;p37"/>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3" name="Google Shape;333;p37"/>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4" name="Google Shape;334;p37"/>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5" name="Google Shape;335;p37"/>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6" name="Google Shape;336;p37"/>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7" name="Google Shape;337;p37"/>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8" name="Google Shape;338;p37"/>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9" name="Google Shape;339;p37"/>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0" name="Google Shape;340;p37"/>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 name="Google Shape;341;p37"/>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2" name="Google Shape;342;p37"/>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3" name="Google Shape;343;p37"/>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4" name="Google Shape;344;p37"/>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5" name="Google Shape;345;p37"/>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6" name="Google Shape;346;p37"/>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7" name="Google Shape;347;p37"/>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8" name="Google Shape;348;p37"/>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9" name="Google Shape;349;p37"/>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0" name="Google Shape;350;p37"/>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1" name="Google Shape;351;p37"/>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2" name="Google Shape;352;p37"/>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3" name="Google Shape;353;p37"/>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4" name="Google Shape;354;p37"/>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5" name="Google Shape;355;p37"/>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6" name="Google Shape;356;p37"/>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7" name="Google Shape;357;p37"/>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8" name="Google Shape;358;p37"/>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9" name="Google Shape;359;p37"/>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0" name="Google Shape;360;p37"/>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1" name="Google Shape;361;p37"/>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2" name="Google Shape;362;p37"/>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3" name="Google Shape;363;p37"/>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4" name="Google Shape;364;p37"/>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5" name="Google Shape;365;p37"/>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6" name="Google Shape;366;p37"/>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7" name="Google Shape;367;p37"/>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8" name="Google Shape;368;p37"/>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9" name="Google Shape;369;p37"/>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0" name="Google Shape;370;p37"/>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1" name="Google Shape;371;p37"/>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2" name="Google Shape;372;p37"/>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3" name="Google Shape;373;p37"/>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4" name="Google Shape;374;p37"/>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5" name="Google Shape;375;p37"/>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6" name="Google Shape;376;p37"/>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7" name="Google Shape;377;p37"/>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8" name="Google Shape;378;p37"/>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9" name="Google Shape;379;p37"/>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0" name="Google Shape;380;p37"/>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1" name="Google Shape;381;p37"/>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2" name="Google Shape;382;p37"/>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3" name="Google Shape;383;p37"/>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4" name="Google Shape;384;p37"/>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5" name="Google Shape;385;p37"/>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6" name="Google Shape;386;p37"/>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7" name="Google Shape;387;p37"/>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8" name="Google Shape;388;p37"/>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9" name="Google Shape;389;p37"/>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0" name="Google Shape;390;p37"/>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1" name="Google Shape;391;p37"/>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2" name="Google Shape;392;p37"/>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3" name="Google Shape;393;p37"/>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394" name="Google Shape;394;p37"/>
              <p:cNvGrpSpPr/>
              <p:nvPr/>
            </p:nvGrpSpPr>
            <p:grpSpPr>
              <a:xfrm>
                <a:off x="4543079" y="4626313"/>
                <a:ext cx="286486" cy="386884"/>
                <a:chOff x="4543079" y="4626313"/>
                <a:chExt cx="286486" cy="386884"/>
              </a:xfrm>
            </p:grpSpPr>
            <p:grpSp>
              <p:nvGrpSpPr>
                <p:cNvPr id="395" name="Google Shape;395;p37"/>
                <p:cNvGrpSpPr/>
                <p:nvPr/>
              </p:nvGrpSpPr>
              <p:grpSpPr>
                <a:xfrm>
                  <a:off x="4543079" y="4626313"/>
                  <a:ext cx="286486" cy="386884"/>
                  <a:chOff x="4543079" y="4626313"/>
                  <a:chExt cx="286486" cy="386884"/>
                </a:xfrm>
              </p:grpSpPr>
              <p:sp>
                <p:nvSpPr>
                  <p:cNvPr id="396" name="Google Shape;396;p37"/>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7" name="Google Shape;397;p37"/>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8" name="Google Shape;398;p3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9" name="Google Shape;399;p37"/>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0" name="Google Shape;400;p37"/>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01" name="Google Shape;401;p37"/>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2" name="Google Shape;402;p37"/>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3" name="Google Shape;403;p37"/>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sp>
          <p:nvSpPr>
            <p:cNvPr id="404" name="Google Shape;404;p37"/>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5" name="Google Shape;405;p37"/>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6" name="Google Shape;406;p37"/>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7" name="Google Shape;407;p37"/>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8" name="Google Shape;408;p37"/>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9" name="Google Shape;409;p37"/>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10" name="Google Shape;410;p37"/>
          <p:cNvSpPr txBox="1"/>
          <p:nvPr/>
        </p:nvSpPr>
        <p:spPr>
          <a:xfrm>
            <a:off x="1881908" y="1976191"/>
            <a:ext cx="3822000" cy="706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5400"/>
              <a:buFont typeface="Arial"/>
              <a:buNone/>
            </a:pPr>
            <a:r>
              <a:rPr b="1" i="0" lang="tr-TR" sz="5400" u="none" cap="none" strike="noStrike">
                <a:solidFill>
                  <a:srgbClr val="E65259"/>
                </a:solidFill>
                <a:latin typeface="Raleway"/>
                <a:ea typeface="Raleway"/>
                <a:cs typeface="Raleway"/>
                <a:sym typeface="Raleway"/>
              </a:rPr>
              <a:t>THANKS!</a:t>
            </a:r>
            <a:endParaRPr b="1" i="0" sz="5400" u="none" cap="none" strike="noStrike">
              <a:solidFill>
                <a:srgbClr val="E65259"/>
              </a:solidFill>
              <a:latin typeface="Raleway"/>
              <a:ea typeface="Raleway"/>
              <a:cs typeface="Raleway"/>
              <a:sym typeface="Raleway"/>
            </a:endParaRPr>
          </a:p>
        </p:txBody>
      </p:sp>
      <p:sp>
        <p:nvSpPr>
          <p:cNvPr id="411" name="Google Shape;411;p37"/>
          <p:cNvSpPr txBox="1"/>
          <p:nvPr/>
        </p:nvSpPr>
        <p:spPr>
          <a:xfrm>
            <a:off x="1881908" y="2670804"/>
            <a:ext cx="3822000" cy="478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500"/>
              </a:spcBef>
              <a:spcAft>
                <a:spcPts val="0"/>
              </a:spcAft>
              <a:buClr>
                <a:srgbClr val="000000"/>
              </a:buClr>
              <a:buSzPts val="2700"/>
              <a:buFont typeface="Arial"/>
              <a:buNone/>
            </a:pPr>
            <a:r>
              <a:rPr b="1" i="0" lang="tr-TR" sz="2700" u="none" cap="none" strike="noStrike">
                <a:solidFill>
                  <a:srgbClr val="000000"/>
                </a:solidFill>
                <a:latin typeface="Barlow"/>
                <a:ea typeface="Barlow"/>
                <a:cs typeface="Barlow"/>
                <a:sym typeface="Barlow"/>
              </a:rPr>
              <a:t>Any questions?</a:t>
            </a:r>
            <a:endParaRPr b="1" i="0" sz="2700" u="none" cap="none" strike="noStrike">
              <a:solidFill>
                <a:srgbClr val="000000"/>
              </a:solidFill>
              <a:latin typeface="Barlow"/>
              <a:ea typeface="Barlow"/>
              <a:cs typeface="Barlow"/>
              <a:sym typeface="Barlow"/>
            </a:endParaRPr>
          </a:p>
          <a:p>
            <a:pPr indent="0" lvl="0" marL="88900" marR="0" rtl="0" algn="l">
              <a:lnSpc>
                <a:spcPct val="110000"/>
              </a:lnSpc>
              <a:spcBef>
                <a:spcPts val="500"/>
              </a:spcBef>
              <a:spcAft>
                <a:spcPts val="0"/>
              </a:spcAft>
              <a:buClr>
                <a:srgbClr val="000000"/>
              </a:buClr>
              <a:buSzPts val="1500"/>
              <a:buFont typeface="Arial"/>
              <a:buNone/>
            </a:pPr>
            <a:r>
              <a:t/>
            </a:r>
            <a:endParaRPr b="0" i="0" sz="1500" u="none" cap="none" strike="noStrike">
              <a:solidFill>
                <a:srgbClr val="3A3F50"/>
              </a:solidFill>
              <a:latin typeface="Barlow Light"/>
              <a:ea typeface="Barlow Light"/>
              <a:cs typeface="Barlow Light"/>
              <a:sym typeface="Barlow Light"/>
            </a:endParaRPr>
          </a:p>
        </p:txBody>
      </p:sp>
      <p:pic>
        <p:nvPicPr>
          <p:cNvPr id="412" name="Google Shape;412;p37"/>
          <p:cNvPicPr preferRelativeResize="0"/>
          <p:nvPr/>
        </p:nvPicPr>
        <p:blipFill rotWithShape="1">
          <a:blip r:embed="rId3">
            <a:alphaModFix/>
          </a:blip>
          <a:srcRect b="0" l="0" r="0" t="0"/>
          <a:stretch/>
        </p:blipFill>
        <p:spPr>
          <a:xfrm>
            <a:off x="5488499" y="1161788"/>
            <a:ext cx="1773618" cy="1870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4294967295" type="ctrTitle"/>
          </p:nvPr>
        </p:nvSpPr>
        <p:spPr>
          <a:xfrm>
            <a:off x="1880075" y="1370825"/>
            <a:ext cx="7263900" cy="246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sz="5800">
                <a:solidFill>
                  <a:srgbClr val="58B8E4"/>
                </a:solidFill>
                <a:latin typeface="Montserrat Black"/>
                <a:ea typeface="Montserrat Black"/>
                <a:cs typeface="Montserrat Black"/>
                <a:sym typeface="Montserrat Black"/>
              </a:rPr>
              <a:t>Connectors and Wiring Standards</a:t>
            </a:r>
            <a:endParaRPr sz="5800">
              <a:solidFill>
                <a:srgbClr val="58B8E4"/>
              </a:solidFill>
              <a:latin typeface="Montserrat Black"/>
              <a:ea typeface="Montserrat Black"/>
              <a:cs typeface="Montserrat Black"/>
              <a:sym typeface="Montserrat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rmAutofit/>
          </a:bodyPr>
          <a:lstStyle/>
          <a:p>
            <a:pPr indent="0" lvl="0" marL="0" marR="0" rtl="0" algn="ctr">
              <a:lnSpc>
                <a:spcPct val="80000"/>
              </a:lnSpc>
              <a:spcBef>
                <a:spcPts val="0"/>
              </a:spcBef>
              <a:spcAft>
                <a:spcPts val="0"/>
              </a:spcAft>
              <a:buClr>
                <a:schemeClr val="accent2"/>
              </a:buClr>
              <a:buSzPts val="4800"/>
              <a:buFont typeface="Raleway SemiBold"/>
              <a:buNone/>
            </a:pPr>
            <a:r>
              <a:rPr i="0" lang="tr-TR" sz="4000" u="none" cap="none" strike="noStrike">
                <a:solidFill>
                  <a:srgbClr val="58B8E4"/>
                </a:solidFill>
              </a:rPr>
              <a:t>Table of Contents</a:t>
            </a:r>
            <a:endParaRPr i="0" sz="4000" u="none" cap="none" strike="noStrike">
              <a:solidFill>
                <a:srgbClr val="58B8E4"/>
              </a:solidFill>
            </a:endParaRPr>
          </a:p>
        </p:txBody>
      </p:sp>
      <p:sp>
        <p:nvSpPr>
          <p:cNvPr id="115" name="Google Shape;115;p22"/>
          <p:cNvSpPr txBox="1"/>
          <p:nvPr>
            <p:ph idx="4294967295" type="subTitle"/>
          </p:nvPr>
        </p:nvSpPr>
        <p:spPr>
          <a:xfrm>
            <a:off x="688675" y="1306800"/>
            <a:ext cx="7842300" cy="2529900"/>
          </a:xfrm>
          <a:prstGeom prst="rect">
            <a:avLst/>
          </a:prstGeom>
          <a:noFill/>
          <a:ln>
            <a:noFill/>
          </a:ln>
        </p:spPr>
        <p:txBody>
          <a:bodyPr anchorCtr="0" anchor="t" bIns="0" lIns="0" spcFirstLastPara="1" rIns="0" wrap="square" tIns="0">
            <a:normAutofit/>
          </a:bodyPr>
          <a:lstStyle/>
          <a:p>
            <a:pPr indent="-457200" lvl="0" marL="457200" marR="0" rtl="0" algn="l">
              <a:lnSpc>
                <a:spcPct val="110000"/>
              </a:lnSpc>
              <a:spcBef>
                <a:spcPts val="600"/>
              </a:spcBef>
              <a:spcAft>
                <a:spcPts val="0"/>
              </a:spcAft>
              <a:buClr>
                <a:srgbClr val="635EA7"/>
              </a:buClr>
              <a:buSzPts val="3600"/>
              <a:buFont typeface="Raleway"/>
              <a:buChar char="▶"/>
            </a:pPr>
            <a:r>
              <a:rPr lang="tr-TR" sz="3600">
                <a:latin typeface="Raleway"/>
                <a:ea typeface="Raleway"/>
                <a:cs typeface="Raleway"/>
                <a:sym typeface="Raleway"/>
              </a:rPr>
              <a:t>Physical Media</a:t>
            </a:r>
            <a:endParaRPr sz="3600">
              <a:latin typeface="Raleway"/>
              <a:ea typeface="Raleway"/>
              <a:cs typeface="Raleway"/>
              <a:sym typeface="Raleway"/>
            </a:endParaRPr>
          </a:p>
          <a:p>
            <a:pPr indent="-457200" lvl="0" marL="457200" marR="0" rtl="0" algn="l">
              <a:lnSpc>
                <a:spcPct val="110000"/>
              </a:lnSpc>
              <a:spcBef>
                <a:spcPts val="600"/>
              </a:spcBef>
              <a:spcAft>
                <a:spcPts val="0"/>
              </a:spcAft>
              <a:buClr>
                <a:srgbClr val="635EA7"/>
              </a:buClr>
              <a:buSzPts val="3600"/>
              <a:buFont typeface="Raleway"/>
              <a:buChar char="▶"/>
            </a:pPr>
            <a:r>
              <a:rPr lang="tr-TR" sz="3600">
                <a:latin typeface="Raleway"/>
                <a:ea typeface="Raleway"/>
                <a:cs typeface="Raleway"/>
                <a:sym typeface="Raleway"/>
              </a:rPr>
              <a:t>Cable Properties</a:t>
            </a:r>
            <a:endParaRPr sz="18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idx="4294967295" type="ctrTitle"/>
          </p:nvPr>
        </p:nvSpPr>
        <p:spPr>
          <a:xfrm>
            <a:off x="1085850" y="1991850"/>
            <a:ext cx="4676700" cy="1159800"/>
          </a:xfrm>
          <a:prstGeom prst="rect">
            <a:avLst/>
          </a:prstGeom>
          <a:noFill/>
          <a:ln>
            <a:noFill/>
          </a:ln>
        </p:spPr>
        <p:txBody>
          <a:bodyPr anchorCtr="0" anchor="ctr" bIns="0" lIns="0" spcFirstLastPara="1" rIns="0" wrap="square" tIns="0">
            <a:normAutofit/>
          </a:bodyPr>
          <a:lstStyle/>
          <a:p>
            <a:pPr indent="0" lvl="0" marL="0" rtl="0" algn="l">
              <a:lnSpc>
                <a:spcPct val="80000"/>
              </a:lnSpc>
              <a:spcBef>
                <a:spcPts val="0"/>
              </a:spcBef>
              <a:spcAft>
                <a:spcPts val="0"/>
              </a:spcAft>
              <a:buSzPts val="4800"/>
              <a:buNone/>
            </a:pPr>
            <a:r>
              <a:rPr b="1" lang="tr-TR" sz="4000">
                <a:solidFill>
                  <a:srgbClr val="58B8E4"/>
                </a:solidFill>
                <a:latin typeface="Raleway"/>
                <a:ea typeface="Raleway"/>
                <a:cs typeface="Raleway"/>
                <a:sym typeface="Raleway"/>
              </a:rPr>
              <a:t>Physical Media</a:t>
            </a:r>
            <a:endParaRPr b="1" sz="4000">
              <a:solidFill>
                <a:srgbClr val="58B8E4"/>
              </a:solidFill>
              <a:latin typeface="Raleway"/>
              <a:ea typeface="Raleway"/>
              <a:cs typeface="Raleway"/>
              <a:sym typeface="Raleway"/>
            </a:endParaRPr>
          </a:p>
        </p:txBody>
      </p:sp>
      <p:sp>
        <p:nvSpPr>
          <p:cNvPr id="121" name="Google Shape;121;p2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idx="4294967295" type="title"/>
          </p:nvPr>
        </p:nvSpPr>
        <p:spPr>
          <a:xfrm>
            <a:off x="431800" y="173800"/>
            <a:ext cx="5640900" cy="6263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Coaxial Cable</a:t>
            </a:r>
            <a:endParaRPr sz="4000">
              <a:solidFill>
                <a:srgbClr val="419DD3"/>
              </a:solidFill>
              <a:latin typeface="Raleway Medium"/>
              <a:ea typeface="Raleway Medium"/>
              <a:cs typeface="Raleway Medium"/>
              <a:sym typeface="Raleway Medium"/>
            </a:endParaRPr>
          </a:p>
        </p:txBody>
      </p:sp>
      <p:sp>
        <p:nvSpPr>
          <p:cNvPr id="127" name="Google Shape;127;p24"/>
          <p:cNvSpPr txBox="1"/>
          <p:nvPr/>
        </p:nvSpPr>
        <p:spPr>
          <a:xfrm>
            <a:off x="262225" y="800100"/>
            <a:ext cx="8610000" cy="1083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tr-TR" sz="2400">
                <a:latin typeface="Raleway"/>
                <a:ea typeface="Raleway"/>
                <a:cs typeface="Raleway"/>
                <a:sym typeface="Raleway"/>
              </a:rPr>
              <a:t>A type of copper cable specially built with a metal shield and other components engineered to block signal interference</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pic>
        <p:nvPicPr>
          <p:cNvPr descr="Coaxial cable illustrated" id="128" name="Google Shape;128;p24"/>
          <p:cNvPicPr preferRelativeResize="0"/>
          <p:nvPr/>
        </p:nvPicPr>
        <p:blipFill rotWithShape="1">
          <a:blip r:embed="rId3">
            <a:alphaModFix/>
          </a:blip>
          <a:srcRect b="12716" l="4640" r="7308" t="27042"/>
          <a:stretch/>
        </p:blipFill>
        <p:spPr>
          <a:xfrm>
            <a:off x="2386650" y="2108675"/>
            <a:ext cx="4361150" cy="1686950"/>
          </a:xfrm>
          <a:prstGeom prst="rect">
            <a:avLst/>
          </a:prstGeom>
          <a:noFill/>
          <a:ln>
            <a:noFill/>
          </a:ln>
        </p:spPr>
      </p:pic>
      <p:pic>
        <p:nvPicPr>
          <p:cNvPr descr="ok icon" id="129" name="Google Shape;129;p24"/>
          <p:cNvPicPr preferRelativeResize="0"/>
          <p:nvPr/>
        </p:nvPicPr>
        <p:blipFill>
          <a:blip r:embed="rId4">
            <a:alphaModFix/>
          </a:blip>
          <a:stretch>
            <a:fillRect/>
          </a:stretch>
        </p:blipFill>
        <p:spPr>
          <a:xfrm>
            <a:off x="1489225" y="4245150"/>
            <a:ext cx="387275" cy="387275"/>
          </a:xfrm>
          <a:prstGeom prst="rect">
            <a:avLst/>
          </a:prstGeom>
          <a:noFill/>
          <a:ln>
            <a:noFill/>
          </a:ln>
        </p:spPr>
      </p:pic>
      <p:pic>
        <p:nvPicPr>
          <p:cNvPr descr="ok icon" id="130" name="Google Shape;130;p24"/>
          <p:cNvPicPr preferRelativeResize="0"/>
          <p:nvPr/>
        </p:nvPicPr>
        <p:blipFill>
          <a:blip r:embed="rId4">
            <a:alphaModFix/>
          </a:blip>
          <a:stretch>
            <a:fillRect/>
          </a:stretch>
        </p:blipFill>
        <p:spPr>
          <a:xfrm>
            <a:off x="1489225" y="4694675"/>
            <a:ext cx="387275" cy="387275"/>
          </a:xfrm>
          <a:prstGeom prst="rect">
            <a:avLst/>
          </a:prstGeom>
          <a:noFill/>
          <a:ln>
            <a:noFill/>
          </a:ln>
        </p:spPr>
      </p:pic>
      <p:pic>
        <p:nvPicPr>
          <p:cNvPr descr="ok icon" id="131" name="Google Shape;131;p24"/>
          <p:cNvPicPr preferRelativeResize="0"/>
          <p:nvPr/>
        </p:nvPicPr>
        <p:blipFill>
          <a:blip r:embed="rId4">
            <a:alphaModFix/>
          </a:blip>
          <a:stretch>
            <a:fillRect/>
          </a:stretch>
        </p:blipFill>
        <p:spPr>
          <a:xfrm>
            <a:off x="1489225" y="3795625"/>
            <a:ext cx="387275" cy="387275"/>
          </a:xfrm>
          <a:prstGeom prst="rect">
            <a:avLst/>
          </a:prstGeom>
          <a:noFill/>
          <a:ln>
            <a:noFill/>
          </a:ln>
        </p:spPr>
      </p:pic>
      <p:sp>
        <p:nvSpPr>
          <p:cNvPr id="132" name="Google Shape;132;p24"/>
          <p:cNvSpPr txBox="1"/>
          <p:nvPr/>
        </p:nvSpPr>
        <p:spPr>
          <a:xfrm>
            <a:off x="1928025" y="3715125"/>
            <a:ext cx="19923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Inexpensive</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33" name="Google Shape;133;p24"/>
          <p:cNvSpPr txBox="1"/>
          <p:nvPr/>
        </p:nvSpPr>
        <p:spPr>
          <a:xfrm>
            <a:off x="1928025" y="4172325"/>
            <a:ext cx="2653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Easy to install</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34" name="Google Shape;134;p24"/>
          <p:cNvSpPr txBox="1"/>
          <p:nvPr/>
        </p:nvSpPr>
        <p:spPr>
          <a:xfrm>
            <a:off x="1928025" y="4629525"/>
            <a:ext cx="2759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Easy to expand</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pic>
        <p:nvPicPr>
          <p:cNvPr descr="ok icon" id="135" name="Google Shape;135;p24"/>
          <p:cNvPicPr preferRelativeResize="0"/>
          <p:nvPr/>
        </p:nvPicPr>
        <p:blipFill>
          <a:blip r:embed="rId4">
            <a:alphaModFix/>
          </a:blip>
          <a:stretch>
            <a:fillRect/>
          </a:stretch>
        </p:blipFill>
        <p:spPr>
          <a:xfrm>
            <a:off x="4843925" y="4245150"/>
            <a:ext cx="387275" cy="387275"/>
          </a:xfrm>
          <a:prstGeom prst="rect">
            <a:avLst/>
          </a:prstGeom>
          <a:noFill/>
          <a:ln>
            <a:noFill/>
          </a:ln>
        </p:spPr>
      </p:pic>
      <p:pic>
        <p:nvPicPr>
          <p:cNvPr descr="ok icon" id="136" name="Google Shape;136;p24"/>
          <p:cNvPicPr preferRelativeResize="0"/>
          <p:nvPr/>
        </p:nvPicPr>
        <p:blipFill>
          <a:blip r:embed="rId4">
            <a:alphaModFix/>
          </a:blip>
          <a:stretch>
            <a:fillRect/>
          </a:stretch>
        </p:blipFill>
        <p:spPr>
          <a:xfrm>
            <a:off x="4843925" y="4694675"/>
            <a:ext cx="387275" cy="387275"/>
          </a:xfrm>
          <a:prstGeom prst="rect">
            <a:avLst/>
          </a:prstGeom>
          <a:noFill/>
          <a:ln>
            <a:noFill/>
          </a:ln>
        </p:spPr>
      </p:pic>
      <p:pic>
        <p:nvPicPr>
          <p:cNvPr descr="ok icon" id="137" name="Google Shape;137;p24"/>
          <p:cNvPicPr preferRelativeResize="0"/>
          <p:nvPr/>
        </p:nvPicPr>
        <p:blipFill>
          <a:blip r:embed="rId4">
            <a:alphaModFix/>
          </a:blip>
          <a:stretch>
            <a:fillRect/>
          </a:stretch>
        </p:blipFill>
        <p:spPr>
          <a:xfrm>
            <a:off x="4843925" y="3795625"/>
            <a:ext cx="387275" cy="387275"/>
          </a:xfrm>
          <a:prstGeom prst="rect">
            <a:avLst/>
          </a:prstGeom>
          <a:noFill/>
          <a:ln>
            <a:noFill/>
          </a:ln>
        </p:spPr>
      </p:pic>
      <p:sp>
        <p:nvSpPr>
          <p:cNvPr id="138" name="Google Shape;138;p24"/>
          <p:cNvSpPr txBox="1"/>
          <p:nvPr/>
        </p:nvSpPr>
        <p:spPr>
          <a:xfrm>
            <a:off x="5282725" y="3715125"/>
            <a:ext cx="28260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Resistance to EMI</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39" name="Google Shape;139;p24"/>
          <p:cNvSpPr txBox="1"/>
          <p:nvPr/>
        </p:nvSpPr>
        <p:spPr>
          <a:xfrm>
            <a:off x="5282725" y="4172325"/>
            <a:ext cx="26535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Up to 10 Mbps</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40" name="Google Shape;140;p24"/>
          <p:cNvSpPr txBox="1"/>
          <p:nvPr/>
        </p:nvSpPr>
        <p:spPr>
          <a:xfrm>
            <a:off x="5282725" y="4629525"/>
            <a:ext cx="27591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Durable</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rotWithShape="1">
          <a:blip r:embed="rId3">
            <a:alphaModFix/>
          </a:blip>
          <a:srcRect b="1999" l="0" r="-897" t="0"/>
          <a:stretch/>
        </p:blipFill>
        <p:spPr>
          <a:xfrm rot="2699990">
            <a:off x="4519756" y="759852"/>
            <a:ext cx="2883113" cy="2800346"/>
          </a:xfrm>
          <a:prstGeom prst="rect">
            <a:avLst/>
          </a:prstGeom>
          <a:noFill/>
          <a:ln>
            <a:noFill/>
          </a:ln>
        </p:spPr>
      </p:pic>
      <p:sp>
        <p:nvSpPr>
          <p:cNvPr id="146" name="Google Shape;146;p25"/>
          <p:cNvSpPr txBox="1"/>
          <p:nvPr>
            <p:ph idx="4294967295" type="title"/>
          </p:nvPr>
        </p:nvSpPr>
        <p:spPr>
          <a:xfrm>
            <a:off x="431800" y="173800"/>
            <a:ext cx="7935900" cy="626400"/>
          </a:xfrm>
          <a:prstGeom prst="rect">
            <a:avLst/>
          </a:prstGeom>
          <a:solidFill>
            <a:srgbClr val="FFFFFF"/>
          </a:solid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Coaxial Cable</a:t>
            </a:r>
            <a:endParaRPr sz="4000">
              <a:solidFill>
                <a:srgbClr val="419DD3"/>
              </a:solidFill>
              <a:latin typeface="Raleway Medium"/>
              <a:ea typeface="Raleway Medium"/>
              <a:cs typeface="Raleway Medium"/>
              <a:sym typeface="Raleway Medium"/>
            </a:endParaRPr>
          </a:p>
        </p:txBody>
      </p:sp>
      <p:sp>
        <p:nvSpPr>
          <p:cNvPr id="147" name="Google Shape;147;p25"/>
          <p:cNvSpPr txBox="1"/>
          <p:nvPr/>
        </p:nvSpPr>
        <p:spPr>
          <a:xfrm>
            <a:off x="262225" y="800100"/>
            <a:ext cx="8610000" cy="1083000"/>
          </a:xfrm>
          <a:prstGeom prst="rect">
            <a:avLst/>
          </a:prstGeom>
          <a:solidFill>
            <a:srgbClr val="FFFFFF"/>
          </a:solid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tr-TR" sz="2400">
                <a:latin typeface="Raleway"/>
                <a:ea typeface="Raleway"/>
                <a:cs typeface="Raleway"/>
                <a:sym typeface="Raleway"/>
              </a:rPr>
              <a:t>There are </a:t>
            </a:r>
            <a:r>
              <a:rPr lang="tr-TR" sz="2400">
                <a:latin typeface="Raleway"/>
                <a:ea typeface="Raleway"/>
                <a:cs typeface="Raleway"/>
                <a:sym typeface="Raleway"/>
              </a:rPr>
              <a:t>two types of coaxial cable:</a:t>
            </a:r>
            <a:endParaRPr sz="2400">
              <a:latin typeface="Raleway"/>
              <a:ea typeface="Raleway"/>
              <a:cs typeface="Raleway"/>
              <a:sym typeface="Raleway"/>
            </a:endParaRPr>
          </a:p>
        </p:txBody>
      </p:sp>
      <p:pic>
        <p:nvPicPr>
          <p:cNvPr id="148" name="Google Shape;148;p25"/>
          <p:cNvPicPr preferRelativeResize="0"/>
          <p:nvPr/>
        </p:nvPicPr>
        <p:blipFill>
          <a:blip r:embed="rId4">
            <a:alphaModFix/>
          </a:blip>
          <a:stretch>
            <a:fillRect/>
          </a:stretch>
        </p:blipFill>
        <p:spPr>
          <a:xfrm>
            <a:off x="728475" y="1657588"/>
            <a:ext cx="2857500" cy="1200150"/>
          </a:xfrm>
          <a:prstGeom prst="rect">
            <a:avLst/>
          </a:prstGeom>
          <a:noFill/>
          <a:ln>
            <a:noFill/>
          </a:ln>
        </p:spPr>
      </p:pic>
      <p:sp>
        <p:nvSpPr>
          <p:cNvPr id="149" name="Google Shape;149;p25"/>
          <p:cNvSpPr txBox="1"/>
          <p:nvPr/>
        </p:nvSpPr>
        <p:spPr>
          <a:xfrm>
            <a:off x="804675" y="2964400"/>
            <a:ext cx="7131600" cy="7506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Thicknet (10Base5)			Thinnet (10Base2)</a:t>
            </a:r>
            <a:endParaRPr>
              <a:latin typeface="Barlow Light"/>
              <a:ea typeface="Barlow Light"/>
              <a:cs typeface="Barlow Light"/>
              <a:sym typeface="Barlow Light"/>
            </a:endParaRPr>
          </a:p>
        </p:txBody>
      </p:sp>
      <p:sp>
        <p:nvSpPr>
          <p:cNvPr id="150" name="Google Shape;150;p25"/>
          <p:cNvSpPr txBox="1"/>
          <p:nvPr/>
        </p:nvSpPr>
        <p:spPr>
          <a:xfrm>
            <a:off x="495925" y="3741225"/>
            <a:ext cx="8610000" cy="572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Thicknet and thinnet are used in Ethernet implementations</a:t>
            </a:r>
            <a:endParaRPr sz="24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descr="Syston Cable Technology Cat6 1000 ft. 24/4 Stranded CMR Twisted ..." id="155" name="Google Shape;155;p26"/>
          <p:cNvPicPr preferRelativeResize="0"/>
          <p:nvPr/>
        </p:nvPicPr>
        <p:blipFill rotWithShape="1">
          <a:blip r:embed="rId3">
            <a:alphaModFix/>
          </a:blip>
          <a:srcRect b="26959" l="0" r="27262" t="30737"/>
          <a:stretch/>
        </p:blipFill>
        <p:spPr>
          <a:xfrm>
            <a:off x="556875" y="1495363"/>
            <a:ext cx="2653501" cy="1543176"/>
          </a:xfrm>
          <a:prstGeom prst="rect">
            <a:avLst/>
          </a:prstGeom>
          <a:noFill/>
          <a:ln>
            <a:noFill/>
          </a:ln>
        </p:spPr>
      </p:pic>
      <p:sp>
        <p:nvSpPr>
          <p:cNvPr id="156" name="Google Shape;156;p26"/>
          <p:cNvSpPr txBox="1"/>
          <p:nvPr/>
        </p:nvSpPr>
        <p:spPr>
          <a:xfrm>
            <a:off x="262225" y="800100"/>
            <a:ext cx="8610000" cy="10830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None/>
            </a:pPr>
            <a:r>
              <a:rPr lang="tr-TR" sz="2400">
                <a:latin typeface="Raleway"/>
                <a:ea typeface="Raleway"/>
                <a:cs typeface="Raleway"/>
                <a:sym typeface="Raleway"/>
              </a:rPr>
              <a:t> The most common type of network medium used in LAN today</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p:txBody>
      </p:sp>
      <p:pic>
        <p:nvPicPr>
          <p:cNvPr descr="Syston Cable Technology Cat 6 Solid Shielded CMR 23-AWG 4-Pair ..." id="157" name="Google Shape;157;p26"/>
          <p:cNvPicPr preferRelativeResize="0"/>
          <p:nvPr/>
        </p:nvPicPr>
        <p:blipFill rotWithShape="1">
          <a:blip r:embed="rId4">
            <a:alphaModFix/>
          </a:blip>
          <a:srcRect b="41423" l="20025" r="0" t="28889"/>
          <a:stretch/>
        </p:blipFill>
        <p:spPr>
          <a:xfrm>
            <a:off x="577263" y="3105525"/>
            <a:ext cx="2917526" cy="1083000"/>
          </a:xfrm>
          <a:prstGeom prst="rect">
            <a:avLst/>
          </a:prstGeom>
          <a:noFill/>
          <a:ln>
            <a:noFill/>
          </a:ln>
        </p:spPr>
      </p:pic>
      <p:cxnSp>
        <p:nvCxnSpPr>
          <p:cNvPr id="158" name="Google Shape;158;p26"/>
          <p:cNvCxnSpPr/>
          <p:nvPr/>
        </p:nvCxnSpPr>
        <p:spPr>
          <a:xfrm>
            <a:off x="3210375" y="2266950"/>
            <a:ext cx="805200" cy="0"/>
          </a:xfrm>
          <a:prstGeom prst="straightConnector1">
            <a:avLst/>
          </a:prstGeom>
          <a:noFill/>
          <a:ln cap="flat" cmpd="sng" w="38100">
            <a:solidFill>
              <a:schemeClr val="dk2"/>
            </a:solidFill>
            <a:prstDash val="solid"/>
            <a:round/>
            <a:headEnd len="med" w="med" type="none"/>
            <a:tailEnd len="med" w="med" type="triangle"/>
          </a:ln>
        </p:spPr>
      </p:cxnSp>
      <p:cxnSp>
        <p:nvCxnSpPr>
          <p:cNvPr id="159" name="Google Shape;159;p26"/>
          <p:cNvCxnSpPr/>
          <p:nvPr/>
        </p:nvCxnSpPr>
        <p:spPr>
          <a:xfrm>
            <a:off x="3277450" y="3647025"/>
            <a:ext cx="805200" cy="0"/>
          </a:xfrm>
          <a:prstGeom prst="straightConnector1">
            <a:avLst/>
          </a:prstGeom>
          <a:noFill/>
          <a:ln cap="flat" cmpd="sng" w="38100">
            <a:solidFill>
              <a:schemeClr val="dk2"/>
            </a:solidFill>
            <a:prstDash val="solid"/>
            <a:round/>
            <a:headEnd len="med" w="med" type="none"/>
            <a:tailEnd len="med" w="med" type="triangle"/>
          </a:ln>
        </p:spPr>
      </p:cxnSp>
      <p:sp>
        <p:nvSpPr>
          <p:cNvPr id="160" name="Google Shape;160;p26"/>
          <p:cNvSpPr txBox="1"/>
          <p:nvPr/>
        </p:nvSpPr>
        <p:spPr>
          <a:xfrm>
            <a:off x="4180475" y="2001900"/>
            <a:ext cx="48678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UTP - Unshielded Twisted pair</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61" name="Google Shape;161;p26"/>
          <p:cNvSpPr txBox="1"/>
          <p:nvPr/>
        </p:nvSpPr>
        <p:spPr>
          <a:xfrm>
            <a:off x="4238125" y="3381975"/>
            <a:ext cx="48678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S</a:t>
            </a:r>
            <a:r>
              <a:rPr lang="tr-TR" sz="2400">
                <a:latin typeface="Raleway"/>
                <a:ea typeface="Raleway"/>
                <a:cs typeface="Raleway"/>
                <a:sym typeface="Raleway"/>
              </a:rPr>
              <a:t>TP - Shielded Twisted pair</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pic>
        <p:nvPicPr>
          <p:cNvPr descr="ok icon" id="162" name="Google Shape;162;p26"/>
          <p:cNvPicPr preferRelativeResize="0"/>
          <p:nvPr/>
        </p:nvPicPr>
        <p:blipFill>
          <a:blip r:embed="rId5">
            <a:alphaModFix/>
          </a:blip>
          <a:stretch>
            <a:fillRect/>
          </a:stretch>
        </p:blipFill>
        <p:spPr>
          <a:xfrm>
            <a:off x="422425" y="4252825"/>
            <a:ext cx="387275" cy="387275"/>
          </a:xfrm>
          <a:prstGeom prst="rect">
            <a:avLst/>
          </a:prstGeom>
          <a:noFill/>
          <a:ln>
            <a:noFill/>
          </a:ln>
        </p:spPr>
      </p:pic>
      <p:sp>
        <p:nvSpPr>
          <p:cNvPr id="163" name="Google Shape;163;p26"/>
          <p:cNvSpPr txBox="1"/>
          <p:nvPr/>
        </p:nvSpPr>
        <p:spPr>
          <a:xfrm>
            <a:off x="861225" y="4172325"/>
            <a:ext cx="19923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Cheaper</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pic>
        <p:nvPicPr>
          <p:cNvPr descr="ok icon" id="164" name="Google Shape;164;p26"/>
          <p:cNvPicPr preferRelativeResize="0"/>
          <p:nvPr/>
        </p:nvPicPr>
        <p:blipFill>
          <a:blip r:embed="rId5">
            <a:alphaModFix/>
          </a:blip>
          <a:stretch>
            <a:fillRect/>
          </a:stretch>
        </p:blipFill>
        <p:spPr>
          <a:xfrm>
            <a:off x="2556025" y="4252825"/>
            <a:ext cx="387275" cy="387275"/>
          </a:xfrm>
          <a:prstGeom prst="rect">
            <a:avLst/>
          </a:prstGeom>
          <a:noFill/>
          <a:ln>
            <a:noFill/>
          </a:ln>
        </p:spPr>
      </p:pic>
      <p:sp>
        <p:nvSpPr>
          <p:cNvPr id="165" name="Google Shape;165;p26"/>
          <p:cNvSpPr txBox="1"/>
          <p:nvPr/>
        </p:nvSpPr>
        <p:spPr>
          <a:xfrm>
            <a:off x="2994825" y="4172325"/>
            <a:ext cx="19923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Easy to work</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pic>
        <p:nvPicPr>
          <p:cNvPr descr="ok icon" id="166" name="Google Shape;166;p26"/>
          <p:cNvPicPr preferRelativeResize="0"/>
          <p:nvPr/>
        </p:nvPicPr>
        <p:blipFill>
          <a:blip r:embed="rId5">
            <a:alphaModFix/>
          </a:blip>
          <a:stretch>
            <a:fillRect/>
          </a:stretch>
        </p:blipFill>
        <p:spPr>
          <a:xfrm>
            <a:off x="5214875" y="4263350"/>
            <a:ext cx="387275" cy="387275"/>
          </a:xfrm>
          <a:prstGeom prst="rect">
            <a:avLst/>
          </a:prstGeom>
          <a:noFill/>
          <a:ln>
            <a:noFill/>
          </a:ln>
        </p:spPr>
      </p:pic>
      <p:sp>
        <p:nvSpPr>
          <p:cNvPr id="167" name="Google Shape;167;p26"/>
          <p:cNvSpPr txBox="1"/>
          <p:nvPr/>
        </p:nvSpPr>
        <p:spPr>
          <a:xfrm>
            <a:off x="5653675" y="4182850"/>
            <a:ext cx="31164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sz="2400">
                <a:latin typeface="Raleway"/>
                <a:ea typeface="Raleway"/>
                <a:cs typeface="Raleway"/>
                <a:sym typeface="Raleway"/>
              </a:rPr>
              <a:t>High transmission</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68" name="Google Shape;168;p26"/>
          <p:cNvSpPr txBox="1"/>
          <p:nvPr>
            <p:ph idx="4294967295" type="title"/>
          </p:nvPr>
        </p:nvSpPr>
        <p:spPr>
          <a:xfrm>
            <a:off x="423975" y="44325"/>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Twisted-Pair Cable</a:t>
            </a:r>
            <a:endParaRPr sz="4000">
              <a:solidFill>
                <a:srgbClr val="58B8E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idx="4294967295" type="title"/>
          </p:nvPr>
        </p:nvSpPr>
        <p:spPr>
          <a:xfrm>
            <a:off x="423975" y="44325"/>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Twisted-Pair Cable</a:t>
            </a:r>
            <a:endParaRPr sz="4000">
              <a:solidFill>
                <a:srgbClr val="58B8E4"/>
              </a:solidFill>
            </a:endParaRPr>
          </a:p>
        </p:txBody>
      </p:sp>
      <p:sp>
        <p:nvSpPr>
          <p:cNvPr id="174" name="Google Shape;174;p27"/>
          <p:cNvSpPr txBox="1"/>
          <p:nvPr/>
        </p:nvSpPr>
        <p:spPr>
          <a:xfrm>
            <a:off x="262225" y="800100"/>
            <a:ext cx="8610000" cy="367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tr-TR" sz="2400" u="sng">
                <a:latin typeface="Raleway"/>
                <a:ea typeface="Raleway"/>
                <a:cs typeface="Raleway"/>
                <a:sym typeface="Raleway"/>
              </a:rPr>
              <a:t>N &lt;Signaling&gt; X</a:t>
            </a:r>
            <a:endParaRPr b="1" sz="2400" u="sng">
              <a:latin typeface="Raleway"/>
              <a:ea typeface="Raleway"/>
              <a:cs typeface="Raleway"/>
              <a:sym typeface="Raleway"/>
            </a:endParaRPr>
          </a:p>
          <a:p>
            <a:pPr indent="457200" lvl="0" marL="0" rtl="0" algn="l">
              <a:lnSpc>
                <a:spcPct val="150000"/>
              </a:lnSpc>
              <a:spcBef>
                <a:spcPts val="0"/>
              </a:spcBef>
              <a:spcAft>
                <a:spcPts val="0"/>
              </a:spcAft>
              <a:buNone/>
            </a:pPr>
            <a:r>
              <a:rPr b="1" lang="tr-TR" sz="2400">
                <a:latin typeface="Raleway"/>
                <a:ea typeface="Raleway"/>
                <a:cs typeface="Raleway"/>
                <a:sym typeface="Raleway"/>
              </a:rPr>
              <a:t>N: </a:t>
            </a:r>
            <a:r>
              <a:rPr lang="tr-TR" sz="2400">
                <a:latin typeface="Raleway"/>
                <a:ea typeface="Raleway"/>
                <a:cs typeface="Raleway"/>
                <a:sym typeface="Raleway"/>
              </a:rPr>
              <a:t>Signaling rate in Mbps</a:t>
            </a:r>
            <a:endParaRPr sz="2400">
              <a:latin typeface="Raleway"/>
              <a:ea typeface="Raleway"/>
              <a:cs typeface="Raleway"/>
              <a:sym typeface="Raleway"/>
            </a:endParaRPr>
          </a:p>
          <a:p>
            <a:pPr indent="457200" lvl="0" marL="0" rtl="0" algn="l">
              <a:lnSpc>
                <a:spcPct val="150000"/>
              </a:lnSpc>
              <a:spcBef>
                <a:spcPts val="0"/>
              </a:spcBef>
              <a:spcAft>
                <a:spcPts val="0"/>
              </a:spcAft>
              <a:buNone/>
            </a:pPr>
            <a:r>
              <a:rPr b="1" lang="tr-TR" sz="2400">
                <a:latin typeface="Raleway"/>
                <a:ea typeface="Raleway"/>
                <a:cs typeface="Raleway"/>
                <a:sym typeface="Raleway"/>
              </a:rPr>
              <a:t>&lt;Signaling&gt;: </a:t>
            </a:r>
            <a:r>
              <a:rPr lang="tr-TR" sz="2400">
                <a:latin typeface="Raleway"/>
                <a:ea typeface="Raleway"/>
                <a:cs typeface="Raleway"/>
                <a:sym typeface="Raleway"/>
              </a:rPr>
              <a:t>Signalling type </a:t>
            </a:r>
            <a:r>
              <a:rPr i="1" lang="tr-TR" sz="2400">
                <a:latin typeface="Raleway"/>
                <a:ea typeface="Raleway"/>
                <a:cs typeface="Raleway"/>
                <a:sym typeface="Raleway"/>
              </a:rPr>
              <a:t>(baseband or broadband)</a:t>
            </a:r>
            <a:endParaRPr i="1" sz="2400">
              <a:latin typeface="Raleway"/>
              <a:ea typeface="Raleway"/>
              <a:cs typeface="Raleway"/>
              <a:sym typeface="Raleway"/>
            </a:endParaRPr>
          </a:p>
          <a:p>
            <a:pPr indent="457200" lvl="0" marL="0" rtl="0" algn="l">
              <a:lnSpc>
                <a:spcPct val="150000"/>
              </a:lnSpc>
              <a:spcBef>
                <a:spcPts val="0"/>
              </a:spcBef>
              <a:spcAft>
                <a:spcPts val="0"/>
              </a:spcAft>
              <a:buNone/>
            </a:pPr>
            <a:r>
              <a:rPr b="1" lang="tr-TR" sz="2400">
                <a:latin typeface="Raleway"/>
                <a:ea typeface="Raleway"/>
                <a:cs typeface="Raleway"/>
                <a:sym typeface="Raleway"/>
              </a:rPr>
              <a:t>X:</a:t>
            </a:r>
            <a:r>
              <a:rPr lang="tr-TR" sz="2400">
                <a:latin typeface="Raleway"/>
                <a:ea typeface="Raleway"/>
                <a:cs typeface="Raleway"/>
                <a:sym typeface="Raleway"/>
              </a:rPr>
              <a:t> Unique identifier</a:t>
            </a:r>
            <a:endParaRPr sz="2400">
              <a:latin typeface="Raleway"/>
              <a:ea typeface="Raleway"/>
              <a:cs typeface="Raleway"/>
              <a:sym typeface="Raleway"/>
            </a:endParaRPr>
          </a:p>
          <a:p>
            <a:pPr indent="457200" lvl="0" marL="0" rtl="0" algn="l">
              <a:lnSpc>
                <a:spcPct val="150000"/>
              </a:lnSpc>
              <a:spcBef>
                <a:spcPts val="0"/>
              </a:spcBef>
              <a:spcAft>
                <a:spcPts val="0"/>
              </a:spcAft>
              <a:buNone/>
            </a:pPr>
            <a:r>
              <a:rPr lang="tr-TR" sz="2400" u="sng">
                <a:solidFill>
                  <a:srgbClr val="CC0000"/>
                </a:solidFill>
                <a:latin typeface="Raleway"/>
                <a:ea typeface="Raleway"/>
                <a:cs typeface="Raleway"/>
                <a:sym typeface="Raleway"/>
              </a:rPr>
              <a:t>Examples:</a:t>
            </a:r>
            <a:endParaRPr sz="2400" u="sng">
              <a:solidFill>
                <a:srgbClr val="CC0000"/>
              </a:solidFill>
              <a:latin typeface="Raleway"/>
              <a:ea typeface="Raleway"/>
              <a:cs typeface="Raleway"/>
              <a:sym typeface="Raleway"/>
            </a:endParaRPr>
          </a:p>
          <a:p>
            <a:pPr indent="457200" lvl="0" marL="0" rtl="0" algn="l">
              <a:lnSpc>
                <a:spcPct val="150000"/>
              </a:lnSpc>
              <a:spcBef>
                <a:spcPts val="0"/>
              </a:spcBef>
              <a:spcAft>
                <a:spcPts val="0"/>
              </a:spcAft>
              <a:buNone/>
            </a:pPr>
            <a:r>
              <a:rPr lang="tr-TR" sz="2400">
                <a:latin typeface="Raleway"/>
                <a:ea typeface="Raleway"/>
                <a:cs typeface="Raleway"/>
                <a:sym typeface="Raleway"/>
              </a:rPr>
              <a:t>10Base-T: 10Mb or 10Megabits twisted pair</a:t>
            </a:r>
            <a:endParaRPr sz="2400">
              <a:latin typeface="Raleway"/>
              <a:ea typeface="Raleway"/>
              <a:cs typeface="Raleway"/>
              <a:sym typeface="Raleway"/>
            </a:endParaRPr>
          </a:p>
          <a:p>
            <a:pPr indent="457200" lvl="0" marL="0" rtl="0" algn="l">
              <a:lnSpc>
                <a:spcPct val="150000"/>
              </a:lnSpc>
              <a:spcBef>
                <a:spcPts val="0"/>
              </a:spcBef>
              <a:spcAft>
                <a:spcPts val="0"/>
              </a:spcAft>
              <a:buNone/>
            </a:pPr>
            <a:r>
              <a:rPr lang="tr-TR" sz="2400">
                <a:latin typeface="Raleway"/>
                <a:ea typeface="Raleway"/>
                <a:cs typeface="Raleway"/>
                <a:sym typeface="Raleway"/>
              </a:rPr>
              <a:t>100Base-F: 100Mb or 100Megabits fiber</a:t>
            </a:r>
            <a:endParaRPr sz="2400">
              <a:latin typeface="Raleway"/>
              <a:ea typeface="Raleway"/>
              <a:cs typeface="Raleway"/>
              <a:sym typeface="Ralew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Lec 14 UTP Computer Networks Al-Mustansiryah University - ppt download" id="179" name="Google Shape;179;p28"/>
          <p:cNvPicPr preferRelativeResize="0"/>
          <p:nvPr/>
        </p:nvPicPr>
        <p:blipFill rotWithShape="1">
          <a:blip r:embed="rId3">
            <a:alphaModFix/>
          </a:blip>
          <a:srcRect b="16510" l="0" r="0" t="19345"/>
          <a:stretch/>
        </p:blipFill>
        <p:spPr>
          <a:xfrm>
            <a:off x="429900" y="681025"/>
            <a:ext cx="8447726" cy="4063919"/>
          </a:xfrm>
          <a:prstGeom prst="rect">
            <a:avLst/>
          </a:prstGeom>
          <a:noFill/>
          <a:ln>
            <a:noFill/>
          </a:ln>
        </p:spPr>
      </p:pic>
      <p:sp>
        <p:nvSpPr>
          <p:cNvPr id="180" name="Google Shape;180;p28"/>
          <p:cNvSpPr txBox="1"/>
          <p:nvPr>
            <p:ph idx="4294967295" type="title"/>
          </p:nvPr>
        </p:nvSpPr>
        <p:spPr>
          <a:xfrm>
            <a:off x="423975" y="44325"/>
            <a:ext cx="56409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Twisted-Pair Cable</a:t>
            </a:r>
            <a:endParaRPr sz="4000">
              <a:solidFill>
                <a:srgbClr val="58B8E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